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  <p:sldMasterId id="2147483668" r:id="rId3"/>
  </p:sldMasterIdLst>
  <p:notesMasterIdLst>
    <p:notesMasterId r:id="rId62"/>
  </p:notesMasterIdLst>
  <p:sldIdLst>
    <p:sldId id="504" r:id="rId4"/>
    <p:sldId id="256" r:id="rId5"/>
    <p:sldId id="485" r:id="rId6"/>
    <p:sldId id="257" r:id="rId7"/>
    <p:sldId id="260" r:id="rId8"/>
    <p:sldId id="261" r:id="rId9"/>
    <p:sldId id="495" r:id="rId10"/>
    <p:sldId id="263" r:id="rId11"/>
    <p:sldId id="264" r:id="rId12"/>
    <p:sldId id="265" r:id="rId13"/>
    <p:sldId id="419" r:id="rId14"/>
    <p:sldId id="420" r:id="rId15"/>
    <p:sldId id="266" r:id="rId16"/>
    <p:sldId id="267" r:id="rId17"/>
    <p:sldId id="268" r:id="rId18"/>
    <p:sldId id="270" r:id="rId19"/>
    <p:sldId id="496" r:id="rId20"/>
    <p:sldId id="271" r:id="rId21"/>
    <p:sldId id="272" r:id="rId22"/>
    <p:sldId id="273" r:id="rId23"/>
    <p:sldId id="274" r:id="rId24"/>
    <p:sldId id="430" r:id="rId25"/>
    <p:sldId id="431" r:id="rId26"/>
    <p:sldId id="476" r:id="rId27"/>
    <p:sldId id="497" r:id="rId28"/>
    <p:sldId id="288" r:id="rId29"/>
    <p:sldId id="289" r:id="rId30"/>
    <p:sldId id="479" r:id="rId31"/>
    <p:sldId id="480" r:id="rId32"/>
    <p:sldId id="438" r:id="rId33"/>
    <p:sldId id="445" r:id="rId34"/>
    <p:sldId id="421" r:id="rId35"/>
    <p:sldId id="291" r:id="rId36"/>
    <p:sldId id="481" r:id="rId37"/>
    <p:sldId id="501" r:id="rId38"/>
    <p:sldId id="443" r:id="rId39"/>
    <p:sldId id="444" r:id="rId40"/>
    <p:sldId id="467" r:id="rId41"/>
    <p:sldId id="468" r:id="rId42"/>
    <p:sldId id="502" r:id="rId43"/>
    <p:sldId id="503" r:id="rId44"/>
    <p:sldId id="447" r:id="rId45"/>
    <p:sldId id="469" r:id="rId46"/>
    <p:sldId id="470" r:id="rId47"/>
    <p:sldId id="471" r:id="rId48"/>
    <p:sldId id="472" r:id="rId49"/>
    <p:sldId id="452" r:id="rId50"/>
    <p:sldId id="454" r:id="rId51"/>
    <p:sldId id="453" r:id="rId52"/>
    <p:sldId id="498" r:id="rId53"/>
    <p:sldId id="455" r:id="rId54"/>
    <p:sldId id="456" r:id="rId55"/>
    <p:sldId id="457" r:id="rId56"/>
    <p:sldId id="490" r:id="rId57"/>
    <p:sldId id="491" r:id="rId58"/>
    <p:sldId id="492" r:id="rId59"/>
    <p:sldId id="493" r:id="rId60"/>
    <p:sldId id="494" r:id="rId6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0659" autoAdjust="0"/>
  </p:normalViewPr>
  <p:slideViewPr>
    <p:cSldViewPr snapToGrid="0" snapToObjects="1">
      <p:cViewPr varScale="1">
        <p:scale>
          <a:sx n="75" d="100"/>
          <a:sy n="75" d="100"/>
        </p:scale>
        <p:origin x="15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4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18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A4E30-EEA4-43CE-BB22-23D6443DF843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 pitchFamily="34" charset="0"/>
                <a:sym typeface="Arial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26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Complete</a:t>
            </a:r>
            <a:r>
              <a:rPr lang="en-US" dirty="0"/>
              <a:t> vs. </a:t>
            </a:r>
            <a:r>
              <a:rPr lang="en-US" b="1" dirty="0"/>
              <a:t>complete left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Complete, balanced, full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Balanced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What about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c – 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5189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7030A0"/>
                </a:solidFill>
              </a:rPr>
              <a:t>Height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of a tree is the </a:t>
            </a:r>
            <a:r>
              <a:rPr lang="en-US" dirty="0">
                <a:solidFill>
                  <a:srgbClr val="7030A0"/>
                </a:solidFill>
              </a:rPr>
              <a:t>number of l</a:t>
            </a:r>
            <a:r>
              <a:rPr lang="en-US" dirty="0">
                <a:solidFill>
                  <a:schemeClr val="tx1"/>
                </a:solidFill>
              </a:rPr>
              <a:t>evels in the tree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9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Number of nodes per level</a:t>
            </a:r>
          </a:p>
        </p:txBody>
      </p:sp>
    </p:spTree>
    <p:extLst>
      <p:ext uri="{BB962C8B-B14F-4D97-AF65-F5344CB8AC3E}">
        <p14:creationId xmlns:p14="http://schemas.microsoft.com/office/powerpoint/2010/main" val="4252583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Traversals</a:t>
            </a:r>
          </a:p>
        </p:txBody>
      </p:sp>
    </p:spTree>
    <p:extLst>
      <p:ext uri="{BB962C8B-B14F-4D97-AF65-F5344CB8AC3E}">
        <p14:creationId xmlns:p14="http://schemas.microsoft.com/office/powerpoint/2010/main" val="1169643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80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Subtree of 2 (purple)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Subtree</a:t>
            </a:r>
            <a:r>
              <a:rPr lang="en-US" baseline="0" dirty="0"/>
              <a:t> of 3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Visit left subtree and then right subtree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38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80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Same tree, four different traversals</a:t>
            </a:r>
          </a:p>
        </p:txBody>
      </p:sp>
    </p:spTree>
    <p:extLst>
      <p:ext uri="{BB962C8B-B14F-4D97-AF65-F5344CB8AC3E}">
        <p14:creationId xmlns:p14="http://schemas.microsoft.com/office/powerpoint/2010/main" val="139260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 </a:t>
            </a:r>
            <a:r>
              <a:rPr lang="en-US" b="1" dirty="0"/>
              <a:t>complete binary tree </a:t>
            </a:r>
            <a:r>
              <a:rPr lang="en-US" b="0" dirty="0"/>
              <a:t>is a binary tree in which every level, except possibly the last, is completely filled, and </a:t>
            </a:r>
            <a:r>
              <a:rPr lang="en-US" b="1" dirty="0"/>
              <a:t>all nodes are as far left as poss</a:t>
            </a:r>
            <a:r>
              <a:rPr lang="en-US" b="0" dirty="0"/>
              <a:t>ible</a:t>
            </a:r>
          </a:p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/>
              <a:t>Priority queue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64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Binary vs. BST</a:t>
            </a:r>
          </a:p>
        </p:txBody>
      </p:sp>
    </p:spTree>
    <p:extLst>
      <p:ext uri="{BB962C8B-B14F-4D97-AF65-F5344CB8AC3E}">
        <p14:creationId xmlns:p14="http://schemas.microsoft.com/office/powerpoint/2010/main" val="141195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Have you been introduced to the tree data structure?</a:t>
            </a:r>
          </a:p>
        </p:txBody>
      </p:sp>
    </p:spTree>
    <p:extLst>
      <p:ext uri="{BB962C8B-B14F-4D97-AF65-F5344CB8AC3E}">
        <p14:creationId xmlns:p14="http://schemas.microsoft.com/office/powerpoint/2010/main" val="3545930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contain the same</a:t>
            </a:r>
            <a:r>
              <a:rPr lang="en-US" baseline="0" dirty="0"/>
              <a:t> names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/>
              <a:t>Why are they different?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Which one is more efficient?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3023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  <a:r>
              <a:rPr lang="en-US" baseline="0" dirty="0"/>
              <a:t> does it work?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Can Chad be added anywhere else?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Why not?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1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handle duplicate entries</a:t>
            </a:r>
          </a:p>
        </p:txBody>
      </p:sp>
    </p:spTree>
    <p:extLst>
      <p:ext uri="{BB962C8B-B14F-4D97-AF65-F5344CB8AC3E}">
        <p14:creationId xmlns:p14="http://schemas.microsoft.com/office/powerpoint/2010/main" val="183744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dirty="0"/>
              <a:t>Two binary search trees that contain the same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79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activity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5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you sort</a:t>
            </a:r>
            <a:r>
              <a:rPr lang="en-US" baseline="0" dirty="0"/>
              <a:t> data for –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An array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A Linked list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A binary tree?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47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O(h) vs. O(n)</a:t>
            </a:r>
          </a:p>
        </p:txBody>
      </p:sp>
    </p:spTree>
    <p:extLst>
      <p:ext uri="{BB962C8B-B14F-4D97-AF65-F5344CB8AC3E}">
        <p14:creationId xmlns:p14="http://schemas.microsoft.com/office/powerpoint/2010/main" val="2203612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3929B-BF13-446F-BA50-9C3959E06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Helvetica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Helvetica"/>
              <a:sym typeface="Arial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Delete a </a:t>
            </a:r>
            <a:r>
              <a:rPr lang="en-US" altLang="en-US" b="1" dirty="0"/>
              <a:t>leave</a:t>
            </a:r>
            <a:r>
              <a:rPr lang="en-US" altLang="en-US" dirty="0"/>
              <a:t> is easy</a:t>
            </a:r>
          </a:p>
        </p:txBody>
      </p:sp>
    </p:spTree>
    <p:extLst>
      <p:ext uri="{BB962C8B-B14F-4D97-AF65-F5344CB8AC3E}">
        <p14:creationId xmlns:p14="http://schemas.microsoft.com/office/powerpoint/2010/main" val="1675498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3929B-BF13-446F-BA50-9C3959E06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Helvetica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Helvetica"/>
              <a:sym typeface="Arial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Rightmost child in left subtree</a:t>
            </a:r>
          </a:p>
        </p:txBody>
      </p:sp>
    </p:spTree>
    <p:extLst>
      <p:ext uri="{BB962C8B-B14F-4D97-AF65-F5344CB8AC3E}">
        <p14:creationId xmlns:p14="http://schemas.microsoft.com/office/powerpoint/2010/main" val="42307658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order traversals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039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Watch</a:t>
            </a:r>
            <a:r>
              <a:rPr lang="en-US" b="1" dirty="0"/>
              <a:t> Creating a Binary Tree </a:t>
            </a:r>
            <a:r>
              <a:rPr lang="en-US" dirty="0"/>
              <a:t>(twice)</a:t>
            </a:r>
          </a:p>
        </p:txBody>
      </p:sp>
    </p:spTree>
    <p:extLst>
      <p:ext uri="{BB962C8B-B14F-4D97-AF65-F5344CB8AC3E}">
        <p14:creationId xmlns:p14="http://schemas.microsoft.com/office/powerpoint/2010/main" val="3670937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Insert nodes into array using level-order traversal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30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1744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</a:t>
            </a:r>
            <a:r>
              <a:rPr lang="en-US" baseline="0" dirty="0"/>
              <a:t> home 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90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vs. How</a:t>
            </a:r>
          </a:p>
        </p:txBody>
      </p:sp>
    </p:spTree>
    <p:extLst>
      <p:ext uri="{BB962C8B-B14F-4D97-AF65-F5344CB8AC3E}">
        <p14:creationId xmlns:p14="http://schemas.microsoft.com/office/powerpoint/2010/main" val="151203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ADTs: Bag, Stack, Queue, List. Dictionary</a:t>
            </a:r>
          </a:p>
        </p:txBody>
      </p:sp>
    </p:spTree>
    <p:extLst>
      <p:ext uri="{BB962C8B-B14F-4D97-AF65-F5344CB8AC3E}">
        <p14:creationId xmlns:p14="http://schemas.microsoft.com/office/powerpoint/2010/main" val="312571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Tree structures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7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Root, leaves &amp; 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Subtrees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general tree </a:t>
            </a:r>
            <a:r>
              <a:rPr lang="en-US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 vs. binary trees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154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Binary tree:</a:t>
            </a:r>
            <a:r>
              <a:rPr lang="en-US" b="1" baseline="0" dirty="0"/>
              <a:t> </a:t>
            </a:r>
            <a:r>
              <a:rPr lang="en-US" b="0" baseline="0" dirty="0"/>
              <a:t>2 nodes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</a:t>
            </a:r>
            <a:r>
              <a:rPr lang="en-US" dirty="0"/>
              <a:t> vs. </a:t>
            </a:r>
            <a:r>
              <a:rPr lang="en-US" b="1" dirty="0"/>
              <a:t>binary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277935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Full</a:t>
            </a:r>
            <a:r>
              <a:rPr lang="en-US" dirty="0"/>
              <a:t> vs. </a:t>
            </a:r>
            <a:r>
              <a:rPr lang="en-US" b="1" dirty="0"/>
              <a:t>complete</a:t>
            </a:r>
            <a:r>
              <a:rPr lang="en-US" baseline="0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614115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Balanced</a:t>
            </a:r>
            <a:r>
              <a:rPr lang="en-US" dirty="0"/>
              <a:t> tree</a:t>
            </a:r>
          </a:p>
        </p:txBody>
      </p:sp>
    </p:spTree>
    <p:extLst>
      <p:ext uri="{BB962C8B-B14F-4D97-AF65-F5344CB8AC3E}">
        <p14:creationId xmlns:p14="http://schemas.microsoft.com/office/powerpoint/2010/main" val="298408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C4EBF-D4CE-4B32-BBEE-5E6E21632805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3676F-0E0D-44A4-B05E-4CEF173132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9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D2768-7C75-4493-B61C-23BA80EFD33F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12E75-7F3B-4924-8784-F68CC18278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77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FE0BFE-3C7E-4C20-8A62-8A4010C48F16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59C94-DC83-40A9-ACDD-5BFC1C137B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10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311B3-72CD-489F-89C8-53D430803AD6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D54A2-D509-48A4-9230-933E670EE3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A88EF-28A2-49E4-A521-57967441C402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4D114-70B9-4FED-B8D7-7883E25CC8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98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EFE9F-F5E7-4CA0-8B2E-4516C8225ED5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D31BD-9C72-422A-BD64-80C6FF8DA9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90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82861-464E-48CE-8E97-C3DEE198CB12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60774-6EC0-4DFE-B777-33AC05AC83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55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E993D-C38E-4A27-9CAD-25E1078F6F5B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4AE00-2112-4C1A-9F43-A44EEFAFF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73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68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728158"/>
            <a:ext cx="8229600" cy="5568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8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8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8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8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22039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13204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1F290-A3C3-4E2D-80E3-F19614E4C2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77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A36930-7DE9-43B2-8F74-ED0B33441B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6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7023-8AA9-4239-B01A-7D63EFC208D5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31A58-0654-493C-ABBB-0AC6C35F3D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5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6C13D-A5FF-4335-AF8D-4869E6C79759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2FE99-AB5D-4E28-8439-9719B888C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8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F3B2E-0BB6-41C4-8A0F-EF3C8223281C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30DFE-C266-48B2-B870-605F5F101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6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6F17-5588-41EE-89C5-D5F4BF82B0C0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17AE1-6E6B-41ED-9F03-F9C4284D1D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1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92BBD-B3C5-49F2-90E1-C6BB34EFB606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E0D85-9C15-4ABB-8EE4-C1EFF0F8A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4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B9883-4000-4121-BA71-2B312EA4E91A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4E89A-D45C-4CDF-9BA1-BE095DBAA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3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232EA-46E2-4B6B-8582-9990213FA24C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D71FE-254B-4A09-99F6-6501296B2B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fld id="{8215E8CC-1F44-4EF2-BDC4-D884F926E2DD}" type="datetime1">
              <a:rPr lang="en-US"/>
              <a:pPr>
                <a:defRPr/>
              </a:pPr>
              <a:t>3/7/2022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58F757B-E077-43B0-8012-15E1ABC684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5" descr="Shap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18066" y="59266"/>
            <a:ext cx="8229601" cy="866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18066" y="1030687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7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player.pearsoncmg.com/assets/secs-vn-ch26b-adding-and-removing-in-a-bst" TargetMode="External"/><Relationship Id="rId3" Type="http://schemas.openxmlformats.org/officeDocument/2006/relationships/hyperlink" Target="https://mediaplayer.pearsoncmg.com/assets/secs-vn-ch24a-the-adt-tree" TargetMode="External"/><Relationship Id="rId7" Type="http://schemas.openxmlformats.org/officeDocument/2006/relationships/hyperlink" Target="https://mediaplayer.pearsoncmg.com/assets/secs-vn-ch26a-creating-a-binary-search-tre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aplayer.pearsoncmg.com/assets/secs-vn-ch25b-binary-tree-operations" TargetMode="External"/><Relationship Id="rId5" Type="http://schemas.openxmlformats.org/officeDocument/2006/relationships/hyperlink" Target="https://mediaplayer.pearsoncmg.com/assets/secs-vn-ch25a-creating-a-binary-tree" TargetMode="External"/><Relationship Id="rId4" Type="http://schemas.openxmlformats.org/officeDocument/2006/relationships/hyperlink" Target="https://mediaplayer.pearsoncmg.com/assets/secs-vn-ch24b-using-the-adt-tre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7908" y="179581"/>
            <a:ext cx="8229601" cy="794196"/>
          </a:xfrm>
        </p:spPr>
        <p:txBody>
          <a:bodyPr>
            <a:noAutofit/>
          </a:bodyPr>
          <a:lstStyle/>
          <a:p>
            <a:r>
              <a:rPr lang="en-US" sz="4000" dirty="0"/>
              <a:t>Monday, 3/7/212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57908" y="973778"/>
            <a:ext cx="8094773" cy="5323784"/>
          </a:xfrm>
        </p:spPr>
        <p:txBody>
          <a:bodyPr>
            <a:normAutofit/>
          </a:bodyPr>
          <a:lstStyle/>
          <a:p>
            <a:r>
              <a:rPr lang="en-US" b="1" dirty="0"/>
              <a:t>Any Questions?</a:t>
            </a:r>
          </a:p>
          <a:p>
            <a:pPr lvl="1"/>
            <a:r>
              <a:rPr lang="en-US" sz="2000" dirty="0"/>
              <a:t>Exam 1, Current Grades</a:t>
            </a:r>
          </a:p>
          <a:p>
            <a:pPr lvl="1"/>
            <a:r>
              <a:rPr lang="en-US" sz="2000" dirty="0"/>
              <a:t>Project 3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No Class on Monday, 3/14/22 (Spring Break)</a:t>
            </a:r>
          </a:p>
          <a:p>
            <a:r>
              <a:rPr lang="en-US" b="1" dirty="0"/>
              <a:t>Module Topics</a:t>
            </a:r>
          </a:p>
          <a:p>
            <a:pPr lvl="1"/>
            <a:r>
              <a:rPr lang="en-US" sz="2000" dirty="0"/>
              <a:t>Trees &amp; BSTs, Module 14 (Ch. 24, 25 &amp; 26) </a:t>
            </a:r>
          </a:p>
          <a:p>
            <a:pPr lvl="1"/>
            <a:r>
              <a:rPr lang="en-US" sz="2000" dirty="0"/>
              <a:t>Balanced Search Trees, Module 15 (Ch. 28)</a:t>
            </a:r>
          </a:p>
        </p:txBody>
      </p:sp>
    </p:spTree>
    <p:extLst>
      <p:ext uri="{BB962C8B-B14F-4D97-AF65-F5344CB8AC3E}">
        <p14:creationId xmlns:p14="http://schemas.microsoft.com/office/powerpoint/2010/main" val="35804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xfrm>
            <a:off x="249435" y="215910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Balanced </a:t>
            </a:r>
            <a:r>
              <a:rPr dirty="0"/>
              <a:t>Binary</a:t>
            </a:r>
            <a:r>
              <a:rPr lang="en-US" dirty="0"/>
              <a:t> Trees</a:t>
            </a:r>
            <a:endParaRPr dirty="0"/>
          </a:p>
        </p:txBody>
      </p:sp>
      <p:sp>
        <p:nvSpPr>
          <p:cNvPr id="84" name="FIGURE 24-7 Some binary trees that are height balanced"/>
          <p:cNvSpPr txBox="1">
            <a:spLocks noGrp="1"/>
          </p:cNvSpPr>
          <p:nvPr>
            <p:ph type="body" sz="quarter" idx="1"/>
          </p:nvPr>
        </p:nvSpPr>
        <p:spPr>
          <a:xfrm>
            <a:off x="457200" y="5097009"/>
            <a:ext cx="8229600" cy="1086593"/>
          </a:xfrm>
          <a:prstGeom prst="rect">
            <a:avLst/>
          </a:prstGeom>
        </p:spPr>
        <p:txBody>
          <a:bodyPr>
            <a:normAutofit/>
          </a:bodyPr>
          <a:lstStyle>
            <a:lvl1pPr defTabSz="530351">
              <a:defRPr sz="2551"/>
            </a:lvl1pPr>
          </a:lstStyle>
          <a:p>
            <a:r>
              <a:rPr lang="en-US" sz="2000" b="0" dirty="0"/>
              <a:t>A </a:t>
            </a:r>
            <a:r>
              <a:rPr lang="en-US" sz="2000" dirty="0"/>
              <a:t>height-balanced</a:t>
            </a:r>
            <a:r>
              <a:rPr lang="en-US" sz="2000" b="0" dirty="0"/>
              <a:t> binary tree: a binary tree in which the depth of the two subtrees of every node </a:t>
            </a:r>
            <a:r>
              <a:rPr lang="en-US" sz="2000" dirty="0"/>
              <a:t>never differ by more than 1</a:t>
            </a:r>
            <a:endParaRPr sz="2000" dirty="0"/>
          </a:p>
        </p:txBody>
      </p:sp>
      <p:pic>
        <p:nvPicPr>
          <p:cNvPr id="85" name="Diagram illustrates height balanced binary trees. Balanced and complete." descr="Diagram illustrates height balanced binary trees. Balanced and complete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479" y="2286000"/>
            <a:ext cx="2106215" cy="2219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Diagram illustrates height balanced binary trees.Balanced, but not complete" descr="Diagram illustrates height balanced binary trees.Balanced, but not complete"/>
          <p:cNvPicPr>
            <a:picLocks noChangeAspect="1"/>
          </p:cNvPicPr>
          <p:nvPr/>
        </p:nvPicPr>
        <p:blipFill>
          <a:blip r:embed="rId4">
            <a:extLst/>
          </a:blip>
          <a:srcRect b="29261"/>
          <a:stretch>
            <a:fillRect/>
          </a:stretch>
        </p:blipFill>
        <p:spPr>
          <a:xfrm>
            <a:off x="2559911" y="2286000"/>
            <a:ext cx="2280876" cy="156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Diagram illustrates height balanced binary trees.&#10;Balanced, but not complete" descr="Diagram illustrates height balanced binary trees.Balanced, but not complete"/>
          <p:cNvPicPr>
            <a:picLocks noChangeAspect="1"/>
          </p:cNvPicPr>
          <p:nvPr/>
        </p:nvPicPr>
        <p:blipFill>
          <a:blip r:embed="rId5">
            <a:extLst/>
          </a:blip>
          <a:srcRect b="29039"/>
          <a:stretch>
            <a:fillRect/>
          </a:stretch>
        </p:blipFill>
        <p:spPr>
          <a:xfrm>
            <a:off x="4689744" y="2286000"/>
            <a:ext cx="2241150" cy="1548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Diagram illustrates height balanced binary trees.&#10;Balanced, but not complete" descr="Diagram illustrates height balanced binary trees.Balanced, but not complete"/>
          <p:cNvPicPr>
            <a:picLocks noChangeAspect="1"/>
          </p:cNvPicPr>
          <p:nvPr/>
        </p:nvPicPr>
        <p:blipFill>
          <a:blip r:embed="rId6">
            <a:extLst/>
          </a:blip>
          <a:srcRect b="29850"/>
          <a:stretch>
            <a:fillRect/>
          </a:stretch>
        </p:blipFill>
        <p:spPr>
          <a:xfrm>
            <a:off x="6894322" y="2322686"/>
            <a:ext cx="2203480" cy="1505302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Balanced, but not complete"/>
          <p:cNvSpPr txBox="1"/>
          <p:nvPr/>
        </p:nvSpPr>
        <p:spPr>
          <a:xfrm>
            <a:off x="4506217" y="4205982"/>
            <a:ext cx="2188386" cy="299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Balanced, but not complete</a:t>
            </a:r>
          </a:p>
        </p:txBody>
      </p:sp>
      <p:sp>
        <p:nvSpPr>
          <p:cNvPr id="90" name="Line"/>
          <p:cNvSpPr/>
          <p:nvPr/>
        </p:nvSpPr>
        <p:spPr>
          <a:xfrm>
            <a:off x="2687198" y="4064000"/>
            <a:ext cx="6246246" cy="0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DBE1FD-C75A-44DB-9C53-6B5AF36EE18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n-cs"/>
            </a:endParaRPr>
          </a:p>
        </p:txBody>
      </p:sp>
      <p:sp>
        <p:nvSpPr>
          <p:cNvPr id="79875" name="Oval 3"/>
          <p:cNvSpPr>
            <a:spLocks noChangeArrowheads="1"/>
          </p:cNvSpPr>
          <p:nvPr/>
        </p:nvSpPr>
        <p:spPr bwMode="auto">
          <a:xfrm>
            <a:off x="1295400" y="25740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2590800" y="2497812"/>
            <a:ext cx="990600" cy="1219200"/>
            <a:chOff x="1200" y="2256"/>
            <a:chExt cx="624" cy="768"/>
          </a:xfrm>
        </p:grpSpPr>
        <p:sp>
          <p:nvSpPr>
            <p:cNvPr id="79921" name="Oval 5"/>
            <p:cNvSpPr>
              <a:spLocks noChangeArrowheads="1"/>
            </p:cNvSpPr>
            <p:nvPr/>
          </p:nvSpPr>
          <p:spPr bwMode="auto">
            <a:xfrm>
              <a:off x="1200" y="22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22" name="Oval 6"/>
            <p:cNvSpPr>
              <a:spLocks noChangeArrowheads="1"/>
            </p:cNvSpPr>
            <p:nvPr/>
          </p:nvSpPr>
          <p:spPr bwMode="auto">
            <a:xfrm>
              <a:off x="1536" y="27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23" name="Line 7"/>
            <p:cNvSpPr>
              <a:spLocks noChangeShapeType="1"/>
            </p:cNvSpPr>
            <p:nvPr/>
          </p:nvSpPr>
          <p:spPr bwMode="auto">
            <a:xfrm>
              <a:off x="1392" y="254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79877" name="Group 8"/>
          <p:cNvGrpSpPr>
            <a:grpSpLocks/>
          </p:cNvGrpSpPr>
          <p:nvPr/>
        </p:nvGrpSpPr>
        <p:grpSpPr bwMode="auto">
          <a:xfrm>
            <a:off x="4343400" y="2345412"/>
            <a:ext cx="914400" cy="1143000"/>
            <a:chOff x="2208" y="2256"/>
            <a:chExt cx="576" cy="720"/>
          </a:xfrm>
        </p:grpSpPr>
        <p:sp>
          <p:nvSpPr>
            <p:cNvPr id="79918" name="Oval 9"/>
            <p:cNvSpPr>
              <a:spLocks noChangeArrowheads="1"/>
            </p:cNvSpPr>
            <p:nvPr/>
          </p:nvSpPr>
          <p:spPr bwMode="auto">
            <a:xfrm>
              <a:off x="2496" y="22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19" name="Oval 10"/>
            <p:cNvSpPr>
              <a:spLocks noChangeArrowheads="1"/>
            </p:cNvSpPr>
            <p:nvPr/>
          </p:nvSpPr>
          <p:spPr bwMode="auto">
            <a:xfrm>
              <a:off x="2208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20" name="Line 11"/>
            <p:cNvSpPr>
              <a:spLocks noChangeShapeType="1"/>
            </p:cNvSpPr>
            <p:nvPr/>
          </p:nvSpPr>
          <p:spPr bwMode="auto">
            <a:xfrm flipH="1">
              <a:off x="2400" y="249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79878" name="Group 12"/>
          <p:cNvGrpSpPr>
            <a:grpSpLocks/>
          </p:cNvGrpSpPr>
          <p:nvPr/>
        </p:nvGrpSpPr>
        <p:grpSpPr bwMode="auto">
          <a:xfrm>
            <a:off x="6019800" y="2193012"/>
            <a:ext cx="2590800" cy="2057400"/>
            <a:chOff x="2928" y="2256"/>
            <a:chExt cx="1632" cy="1296"/>
          </a:xfrm>
        </p:grpSpPr>
        <p:sp>
          <p:nvSpPr>
            <p:cNvPr id="79905" name="Oval 13"/>
            <p:cNvSpPr>
              <a:spLocks noChangeArrowheads="1"/>
            </p:cNvSpPr>
            <p:nvPr/>
          </p:nvSpPr>
          <p:spPr bwMode="auto">
            <a:xfrm>
              <a:off x="3600" y="22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06" name="Oval 14"/>
            <p:cNvSpPr>
              <a:spLocks noChangeArrowheads="1"/>
            </p:cNvSpPr>
            <p:nvPr/>
          </p:nvSpPr>
          <p:spPr bwMode="auto">
            <a:xfrm>
              <a:off x="3216" y="27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07" name="Oval 15"/>
            <p:cNvSpPr>
              <a:spLocks noChangeArrowheads="1"/>
            </p:cNvSpPr>
            <p:nvPr/>
          </p:nvSpPr>
          <p:spPr bwMode="auto">
            <a:xfrm>
              <a:off x="3888" y="27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08" name="Oval 16"/>
            <p:cNvSpPr>
              <a:spLocks noChangeArrowheads="1"/>
            </p:cNvSpPr>
            <p:nvPr/>
          </p:nvSpPr>
          <p:spPr bwMode="auto">
            <a:xfrm>
              <a:off x="2928" y="326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09" name="Oval 17"/>
            <p:cNvSpPr>
              <a:spLocks noChangeArrowheads="1"/>
            </p:cNvSpPr>
            <p:nvPr/>
          </p:nvSpPr>
          <p:spPr bwMode="auto">
            <a:xfrm>
              <a:off x="3360" y="326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10" name="Oval 18"/>
            <p:cNvSpPr>
              <a:spLocks noChangeArrowheads="1"/>
            </p:cNvSpPr>
            <p:nvPr/>
          </p:nvSpPr>
          <p:spPr bwMode="auto">
            <a:xfrm>
              <a:off x="3792" y="326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11" name="Oval 19"/>
            <p:cNvSpPr>
              <a:spLocks noChangeArrowheads="1"/>
            </p:cNvSpPr>
            <p:nvPr/>
          </p:nvSpPr>
          <p:spPr bwMode="auto">
            <a:xfrm>
              <a:off x="4272" y="326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12" name="Line 20"/>
            <p:cNvSpPr>
              <a:spLocks noChangeShapeType="1"/>
            </p:cNvSpPr>
            <p:nvPr/>
          </p:nvSpPr>
          <p:spPr bwMode="auto">
            <a:xfrm flipH="1">
              <a:off x="3360" y="2496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13" name="Line 21"/>
            <p:cNvSpPr>
              <a:spLocks noChangeShapeType="1"/>
            </p:cNvSpPr>
            <p:nvPr/>
          </p:nvSpPr>
          <p:spPr bwMode="auto">
            <a:xfrm>
              <a:off x="3840" y="254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14" name="Line 22"/>
            <p:cNvSpPr>
              <a:spLocks noChangeShapeType="1"/>
            </p:cNvSpPr>
            <p:nvPr/>
          </p:nvSpPr>
          <p:spPr bwMode="auto">
            <a:xfrm flipH="1">
              <a:off x="3072" y="297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15" name="Line 23"/>
            <p:cNvSpPr>
              <a:spLocks noChangeShapeType="1"/>
            </p:cNvSpPr>
            <p:nvPr/>
          </p:nvSpPr>
          <p:spPr bwMode="auto">
            <a:xfrm>
              <a:off x="3408" y="302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16" name="Line 24"/>
            <p:cNvSpPr>
              <a:spLocks noChangeShapeType="1"/>
            </p:cNvSpPr>
            <p:nvPr/>
          </p:nvSpPr>
          <p:spPr bwMode="auto">
            <a:xfrm flipH="1">
              <a:off x="3936" y="302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917" name="Line 25"/>
            <p:cNvSpPr>
              <a:spLocks noChangeShapeType="1"/>
            </p:cNvSpPr>
            <p:nvPr/>
          </p:nvSpPr>
          <p:spPr bwMode="auto">
            <a:xfrm>
              <a:off x="4176" y="297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79879" name="Oval 26"/>
          <p:cNvSpPr>
            <a:spLocks noChangeArrowheads="1"/>
          </p:cNvSpPr>
          <p:nvPr/>
        </p:nvSpPr>
        <p:spPr bwMode="auto">
          <a:xfrm>
            <a:off x="2133600" y="35646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0" name="Oval 27"/>
          <p:cNvSpPr>
            <a:spLocks noChangeArrowheads="1"/>
          </p:cNvSpPr>
          <p:nvPr/>
        </p:nvSpPr>
        <p:spPr bwMode="auto">
          <a:xfrm>
            <a:off x="1524000" y="43266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1" name="Oval 28"/>
          <p:cNvSpPr>
            <a:spLocks noChangeArrowheads="1"/>
          </p:cNvSpPr>
          <p:nvPr/>
        </p:nvSpPr>
        <p:spPr bwMode="auto">
          <a:xfrm>
            <a:off x="1066800" y="51648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2" name="Oval 29"/>
          <p:cNvSpPr>
            <a:spLocks noChangeArrowheads="1"/>
          </p:cNvSpPr>
          <p:nvPr/>
        </p:nvSpPr>
        <p:spPr bwMode="auto">
          <a:xfrm>
            <a:off x="1752600" y="51648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3" name="Line 30"/>
          <p:cNvSpPr>
            <a:spLocks noChangeShapeType="1"/>
          </p:cNvSpPr>
          <p:nvPr/>
        </p:nvSpPr>
        <p:spPr bwMode="auto">
          <a:xfrm flipH="1">
            <a:off x="1752600" y="3945612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4" name="Line 31"/>
          <p:cNvSpPr>
            <a:spLocks noChangeShapeType="1"/>
          </p:cNvSpPr>
          <p:nvPr/>
        </p:nvSpPr>
        <p:spPr bwMode="auto">
          <a:xfrm flipH="1">
            <a:off x="1295400" y="4707612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5" name="Line 32"/>
          <p:cNvSpPr>
            <a:spLocks noChangeShapeType="1"/>
          </p:cNvSpPr>
          <p:nvPr/>
        </p:nvSpPr>
        <p:spPr bwMode="auto">
          <a:xfrm>
            <a:off x="1828800" y="4783812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6" name="Oval 33"/>
          <p:cNvSpPr>
            <a:spLocks noChangeArrowheads="1"/>
          </p:cNvSpPr>
          <p:nvPr/>
        </p:nvSpPr>
        <p:spPr bwMode="auto">
          <a:xfrm>
            <a:off x="4953000" y="35646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7" name="Oval 34"/>
          <p:cNvSpPr>
            <a:spLocks noChangeArrowheads="1"/>
          </p:cNvSpPr>
          <p:nvPr/>
        </p:nvSpPr>
        <p:spPr bwMode="auto">
          <a:xfrm>
            <a:off x="4343400" y="43266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8" name="Oval 35"/>
          <p:cNvSpPr>
            <a:spLocks noChangeArrowheads="1"/>
          </p:cNvSpPr>
          <p:nvPr/>
        </p:nvSpPr>
        <p:spPr bwMode="auto">
          <a:xfrm>
            <a:off x="5410200" y="43266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89" name="Oval 36"/>
          <p:cNvSpPr>
            <a:spLocks noChangeArrowheads="1"/>
          </p:cNvSpPr>
          <p:nvPr/>
        </p:nvSpPr>
        <p:spPr bwMode="auto">
          <a:xfrm>
            <a:off x="3886200" y="51648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90" name="Oval 37"/>
          <p:cNvSpPr>
            <a:spLocks noChangeArrowheads="1"/>
          </p:cNvSpPr>
          <p:nvPr/>
        </p:nvSpPr>
        <p:spPr bwMode="auto">
          <a:xfrm>
            <a:off x="4572000" y="516481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91" name="Line 38"/>
          <p:cNvSpPr>
            <a:spLocks noChangeShapeType="1"/>
          </p:cNvSpPr>
          <p:nvPr/>
        </p:nvSpPr>
        <p:spPr bwMode="auto">
          <a:xfrm flipH="1">
            <a:off x="4572000" y="3945612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92" name="Line 39"/>
          <p:cNvSpPr>
            <a:spLocks noChangeShapeType="1"/>
          </p:cNvSpPr>
          <p:nvPr/>
        </p:nvSpPr>
        <p:spPr bwMode="auto">
          <a:xfrm>
            <a:off x="5334000" y="4021812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93" name="Line 40"/>
          <p:cNvSpPr>
            <a:spLocks noChangeShapeType="1"/>
          </p:cNvSpPr>
          <p:nvPr/>
        </p:nvSpPr>
        <p:spPr bwMode="auto">
          <a:xfrm flipH="1">
            <a:off x="4114800" y="4707612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94" name="Line 41"/>
          <p:cNvSpPr>
            <a:spLocks noChangeShapeType="1"/>
          </p:cNvSpPr>
          <p:nvPr/>
        </p:nvSpPr>
        <p:spPr bwMode="auto">
          <a:xfrm>
            <a:off x="4648200" y="4783812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895" name="Text Box 42"/>
          <p:cNvSpPr txBox="1">
            <a:spLocks noChangeArrowheads="1"/>
          </p:cNvSpPr>
          <p:nvPr/>
        </p:nvSpPr>
        <p:spPr bwMode="auto">
          <a:xfrm>
            <a:off x="1371600" y="3183612"/>
            <a:ext cx="411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(a)</a:t>
            </a:r>
          </a:p>
        </p:txBody>
      </p:sp>
      <p:sp>
        <p:nvSpPr>
          <p:cNvPr id="79896" name="Text Box 43"/>
          <p:cNvSpPr txBox="1">
            <a:spLocks noChangeArrowheads="1"/>
          </p:cNvSpPr>
          <p:nvPr/>
        </p:nvSpPr>
        <p:spPr bwMode="auto">
          <a:xfrm>
            <a:off x="2422525" y="3093125"/>
            <a:ext cx="422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(b)</a:t>
            </a:r>
          </a:p>
        </p:txBody>
      </p:sp>
      <p:sp>
        <p:nvSpPr>
          <p:cNvPr id="79897" name="Text Box 44"/>
          <p:cNvSpPr txBox="1">
            <a:spLocks noChangeArrowheads="1"/>
          </p:cNvSpPr>
          <p:nvPr/>
        </p:nvSpPr>
        <p:spPr bwMode="auto">
          <a:xfrm>
            <a:off x="4937125" y="2864525"/>
            <a:ext cx="411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(c)</a:t>
            </a:r>
          </a:p>
        </p:txBody>
      </p:sp>
      <p:sp>
        <p:nvSpPr>
          <p:cNvPr id="79898" name="Text Box 45"/>
          <p:cNvSpPr txBox="1">
            <a:spLocks noChangeArrowheads="1"/>
          </p:cNvSpPr>
          <p:nvPr/>
        </p:nvSpPr>
        <p:spPr bwMode="auto">
          <a:xfrm>
            <a:off x="7223125" y="4388525"/>
            <a:ext cx="422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(d)</a:t>
            </a:r>
          </a:p>
        </p:txBody>
      </p:sp>
      <p:sp>
        <p:nvSpPr>
          <p:cNvPr id="79899" name="Text Box 46"/>
          <p:cNvSpPr txBox="1">
            <a:spLocks noChangeArrowheads="1"/>
          </p:cNvSpPr>
          <p:nvPr/>
        </p:nvSpPr>
        <p:spPr bwMode="auto">
          <a:xfrm>
            <a:off x="2193925" y="4693325"/>
            <a:ext cx="411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(e)</a:t>
            </a:r>
          </a:p>
        </p:txBody>
      </p:sp>
      <p:sp>
        <p:nvSpPr>
          <p:cNvPr id="79900" name="Text Box 47"/>
          <p:cNvSpPr txBox="1">
            <a:spLocks noChangeArrowheads="1"/>
          </p:cNvSpPr>
          <p:nvPr/>
        </p:nvSpPr>
        <p:spPr bwMode="auto">
          <a:xfrm>
            <a:off x="5165725" y="4845725"/>
            <a:ext cx="388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(f)</a:t>
            </a:r>
          </a:p>
        </p:txBody>
      </p:sp>
      <p:sp>
        <p:nvSpPr>
          <p:cNvPr id="79904" name="Text Box 51"/>
          <p:cNvSpPr txBox="1">
            <a:spLocks noChangeArrowheads="1"/>
          </p:cNvSpPr>
          <p:nvPr/>
        </p:nvSpPr>
        <p:spPr bwMode="auto">
          <a:xfrm>
            <a:off x="785334" y="511533"/>
            <a:ext cx="5961888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lvl="0" indent="0" rtl="0" eaLnBrk="1" fontAlgn="base" hangingPunct="1">
              <a:defRPr/>
            </a:pPr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1 </a:t>
            </a:r>
          </a:p>
          <a:p>
            <a:pPr marL="0" lvl="0" indent="0" rtl="0" eaLnBrk="1" fontAlgn="base" hangingPunct="1"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n-cs"/>
            </a:endParaRPr>
          </a:p>
          <a:p>
            <a:pPr marL="285750" marR="0" lvl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Are these trees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complete, full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balanced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 or neither?</a:t>
            </a:r>
          </a:p>
        </p:txBody>
      </p:sp>
    </p:spTree>
    <p:extLst>
      <p:ext uri="{BB962C8B-B14F-4D97-AF65-F5344CB8AC3E}">
        <p14:creationId xmlns:p14="http://schemas.microsoft.com/office/powerpoint/2010/main" val="86007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DBE1FD-C75A-44DB-9C53-6B5AF36EE18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j-cs"/>
              <a:sym typeface="Arial"/>
            </a:endParaRPr>
          </a:p>
        </p:txBody>
      </p:sp>
      <p:sp>
        <p:nvSpPr>
          <p:cNvPr id="79875" name="Oval 3"/>
          <p:cNvSpPr>
            <a:spLocks noChangeArrowheads="1"/>
          </p:cNvSpPr>
          <p:nvPr/>
        </p:nvSpPr>
        <p:spPr bwMode="auto">
          <a:xfrm>
            <a:off x="1219200" y="1981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2514600" y="1905000"/>
            <a:ext cx="990600" cy="1219200"/>
            <a:chOff x="1200" y="2256"/>
            <a:chExt cx="624" cy="768"/>
          </a:xfrm>
        </p:grpSpPr>
        <p:sp>
          <p:nvSpPr>
            <p:cNvPr id="79921" name="Oval 5"/>
            <p:cNvSpPr>
              <a:spLocks noChangeArrowheads="1"/>
            </p:cNvSpPr>
            <p:nvPr/>
          </p:nvSpPr>
          <p:spPr bwMode="auto">
            <a:xfrm>
              <a:off x="1200" y="22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22" name="Oval 6"/>
            <p:cNvSpPr>
              <a:spLocks noChangeArrowheads="1"/>
            </p:cNvSpPr>
            <p:nvPr/>
          </p:nvSpPr>
          <p:spPr bwMode="auto">
            <a:xfrm>
              <a:off x="1536" y="27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23" name="Line 7"/>
            <p:cNvSpPr>
              <a:spLocks noChangeShapeType="1"/>
            </p:cNvSpPr>
            <p:nvPr/>
          </p:nvSpPr>
          <p:spPr bwMode="auto">
            <a:xfrm>
              <a:off x="1392" y="254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79877" name="Group 8"/>
          <p:cNvGrpSpPr>
            <a:grpSpLocks/>
          </p:cNvGrpSpPr>
          <p:nvPr/>
        </p:nvGrpSpPr>
        <p:grpSpPr bwMode="auto">
          <a:xfrm>
            <a:off x="4267200" y="1752600"/>
            <a:ext cx="914400" cy="1143000"/>
            <a:chOff x="2208" y="2256"/>
            <a:chExt cx="576" cy="720"/>
          </a:xfrm>
        </p:grpSpPr>
        <p:sp>
          <p:nvSpPr>
            <p:cNvPr id="79918" name="Oval 9"/>
            <p:cNvSpPr>
              <a:spLocks noChangeArrowheads="1"/>
            </p:cNvSpPr>
            <p:nvPr/>
          </p:nvSpPr>
          <p:spPr bwMode="auto">
            <a:xfrm>
              <a:off x="2496" y="22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19" name="Oval 10"/>
            <p:cNvSpPr>
              <a:spLocks noChangeArrowheads="1"/>
            </p:cNvSpPr>
            <p:nvPr/>
          </p:nvSpPr>
          <p:spPr bwMode="auto">
            <a:xfrm>
              <a:off x="2208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20" name="Line 11"/>
            <p:cNvSpPr>
              <a:spLocks noChangeShapeType="1"/>
            </p:cNvSpPr>
            <p:nvPr/>
          </p:nvSpPr>
          <p:spPr bwMode="auto">
            <a:xfrm flipH="1">
              <a:off x="2400" y="249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79878" name="Group 12"/>
          <p:cNvGrpSpPr>
            <a:grpSpLocks/>
          </p:cNvGrpSpPr>
          <p:nvPr/>
        </p:nvGrpSpPr>
        <p:grpSpPr bwMode="auto">
          <a:xfrm>
            <a:off x="5943600" y="1600200"/>
            <a:ext cx="2590800" cy="2057400"/>
            <a:chOff x="2928" y="2256"/>
            <a:chExt cx="1632" cy="1296"/>
          </a:xfrm>
        </p:grpSpPr>
        <p:sp>
          <p:nvSpPr>
            <p:cNvPr id="79905" name="Oval 13"/>
            <p:cNvSpPr>
              <a:spLocks noChangeArrowheads="1"/>
            </p:cNvSpPr>
            <p:nvPr/>
          </p:nvSpPr>
          <p:spPr bwMode="auto">
            <a:xfrm>
              <a:off x="3600" y="22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06" name="Oval 14"/>
            <p:cNvSpPr>
              <a:spLocks noChangeArrowheads="1"/>
            </p:cNvSpPr>
            <p:nvPr/>
          </p:nvSpPr>
          <p:spPr bwMode="auto">
            <a:xfrm>
              <a:off x="3216" y="27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07" name="Oval 15"/>
            <p:cNvSpPr>
              <a:spLocks noChangeArrowheads="1"/>
            </p:cNvSpPr>
            <p:nvPr/>
          </p:nvSpPr>
          <p:spPr bwMode="auto">
            <a:xfrm>
              <a:off x="3888" y="27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08" name="Oval 16"/>
            <p:cNvSpPr>
              <a:spLocks noChangeArrowheads="1"/>
            </p:cNvSpPr>
            <p:nvPr/>
          </p:nvSpPr>
          <p:spPr bwMode="auto">
            <a:xfrm>
              <a:off x="2928" y="326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09" name="Oval 17"/>
            <p:cNvSpPr>
              <a:spLocks noChangeArrowheads="1"/>
            </p:cNvSpPr>
            <p:nvPr/>
          </p:nvSpPr>
          <p:spPr bwMode="auto">
            <a:xfrm>
              <a:off x="3360" y="326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10" name="Oval 18"/>
            <p:cNvSpPr>
              <a:spLocks noChangeArrowheads="1"/>
            </p:cNvSpPr>
            <p:nvPr/>
          </p:nvSpPr>
          <p:spPr bwMode="auto">
            <a:xfrm>
              <a:off x="3792" y="326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11" name="Oval 19"/>
            <p:cNvSpPr>
              <a:spLocks noChangeArrowheads="1"/>
            </p:cNvSpPr>
            <p:nvPr/>
          </p:nvSpPr>
          <p:spPr bwMode="auto">
            <a:xfrm>
              <a:off x="4272" y="326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12" name="Line 20"/>
            <p:cNvSpPr>
              <a:spLocks noChangeShapeType="1"/>
            </p:cNvSpPr>
            <p:nvPr/>
          </p:nvSpPr>
          <p:spPr bwMode="auto">
            <a:xfrm flipH="1">
              <a:off x="3360" y="2496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13" name="Line 21"/>
            <p:cNvSpPr>
              <a:spLocks noChangeShapeType="1"/>
            </p:cNvSpPr>
            <p:nvPr/>
          </p:nvSpPr>
          <p:spPr bwMode="auto">
            <a:xfrm>
              <a:off x="3840" y="254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14" name="Line 22"/>
            <p:cNvSpPr>
              <a:spLocks noChangeShapeType="1"/>
            </p:cNvSpPr>
            <p:nvPr/>
          </p:nvSpPr>
          <p:spPr bwMode="auto">
            <a:xfrm flipH="1">
              <a:off x="3072" y="297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15" name="Line 23"/>
            <p:cNvSpPr>
              <a:spLocks noChangeShapeType="1"/>
            </p:cNvSpPr>
            <p:nvPr/>
          </p:nvSpPr>
          <p:spPr bwMode="auto">
            <a:xfrm>
              <a:off x="3408" y="302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16" name="Line 24"/>
            <p:cNvSpPr>
              <a:spLocks noChangeShapeType="1"/>
            </p:cNvSpPr>
            <p:nvPr/>
          </p:nvSpPr>
          <p:spPr bwMode="auto">
            <a:xfrm flipH="1">
              <a:off x="3936" y="302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9917" name="Line 25"/>
            <p:cNvSpPr>
              <a:spLocks noChangeShapeType="1"/>
            </p:cNvSpPr>
            <p:nvPr/>
          </p:nvSpPr>
          <p:spPr bwMode="auto">
            <a:xfrm>
              <a:off x="4176" y="297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79879" name="Oval 26"/>
          <p:cNvSpPr>
            <a:spLocks noChangeArrowheads="1"/>
          </p:cNvSpPr>
          <p:nvPr/>
        </p:nvSpPr>
        <p:spPr bwMode="auto">
          <a:xfrm>
            <a:off x="2057400" y="2971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0" name="Oval 27"/>
          <p:cNvSpPr>
            <a:spLocks noChangeArrowheads="1"/>
          </p:cNvSpPr>
          <p:nvPr/>
        </p:nvSpPr>
        <p:spPr bwMode="auto">
          <a:xfrm>
            <a:off x="1447800" y="3733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1" name="Oval 28"/>
          <p:cNvSpPr>
            <a:spLocks noChangeArrowheads="1"/>
          </p:cNvSpPr>
          <p:nvPr/>
        </p:nvSpPr>
        <p:spPr bwMode="auto">
          <a:xfrm>
            <a:off x="990600" y="4572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2" name="Oval 29"/>
          <p:cNvSpPr>
            <a:spLocks noChangeArrowheads="1"/>
          </p:cNvSpPr>
          <p:nvPr/>
        </p:nvSpPr>
        <p:spPr bwMode="auto">
          <a:xfrm>
            <a:off x="1676400" y="4572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3" name="Line 30"/>
          <p:cNvSpPr>
            <a:spLocks noChangeShapeType="1"/>
          </p:cNvSpPr>
          <p:nvPr/>
        </p:nvSpPr>
        <p:spPr bwMode="auto">
          <a:xfrm flipH="1">
            <a:off x="1676400" y="33528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4" name="Line 31"/>
          <p:cNvSpPr>
            <a:spLocks noChangeShapeType="1"/>
          </p:cNvSpPr>
          <p:nvPr/>
        </p:nvSpPr>
        <p:spPr bwMode="auto">
          <a:xfrm flipH="1">
            <a:off x="1219200" y="41148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5" name="Line 32"/>
          <p:cNvSpPr>
            <a:spLocks noChangeShapeType="1"/>
          </p:cNvSpPr>
          <p:nvPr/>
        </p:nvSpPr>
        <p:spPr bwMode="auto">
          <a:xfrm>
            <a:off x="1752600" y="41910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6" name="Oval 33"/>
          <p:cNvSpPr>
            <a:spLocks noChangeArrowheads="1"/>
          </p:cNvSpPr>
          <p:nvPr/>
        </p:nvSpPr>
        <p:spPr bwMode="auto">
          <a:xfrm>
            <a:off x="3839329" y="3962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7" name="Oval 34"/>
          <p:cNvSpPr>
            <a:spLocks noChangeArrowheads="1"/>
          </p:cNvSpPr>
          <p:nvPr/>
        </p:nvSpPr>
        <p:spPr bwMode="auto">
          <a:xfrm>
            <a:off x="3229729" y="4724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8" name="Oval 35"/>
          <p:cNvSpPr>
            <a:spLocks noChangeArrowheads="1"/>
          </p:cNvSpPr>
          <p:nvPr/>
        </p:nvSpPr>
        <p:spPr bwMode="auto">
          <a:xfrm>
            <a:off x="4296529" y="4724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89" name="Oval 36"/>
          <p:cNvSpPr>
            <a:spLocks noChangeArrowheads="1"/>
          </p:cNvSpPr>
          <p:nvPr/>
        </p:nvSpPr>
        <p:spPr bwMode="auto">
          <a:xfrm>
            <a:off x="2772529" y="5562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90" name="Oval 37"/>
          <p:cNvSpPr>
            <a:spLocks noChangeArrowheads="1"/>
          </p:cNvSpPr>
          <p:nvPr/>
        </p:nvSpPr>
        <p:spPr bwMode="auto">
          <a:xfrm>
            <a:off x="3458329" y="5562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91" name="Line 38"/>
          <p:cNvSpPr>
            <a:spLocks noChangeShapeType="1"/>
          </p:cNvSpPr>
          <p:nvPr/>
        </p:nvSpPr>
        <p:spPr bwMode="auto">
          <a:xfrm flipH="1">
            <a:off x="3458329" y="43434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92" name="Line 39"/>
          <p:cNvSpPr>
            <a:spLocks noChangeShapeType="1"/>
          </p:cNvSpPr>
          <p:nvPr/>
        </p:nvSpPr>
        <p:spPr bwMode="auto">
          <a:xfrm>
            <a:off x="4220329" y="44196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93" name="Line 40"/>
          <p:cNvSpPr>
            <a:spLocks noChangeShapeType="1"/>
          </p:cNvSpPr>
          <p:nvPr/>
        </p:nvSpPr>
        <p:spPr bwMode="auto">
          <a:xfrm flipH="1">
            <a:off x="3001129" y="5105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94" name="Line 41"/>
          <p:cNvSpPr>
            <a:spLocks noChangeShapeType="1"/>
          </p:cNvSpPr>
          <p:nvPr/>
        </p:nvSpPr>
        <p:spPr bwMode="auto">
          <a:xfrm>
            <a:off x="3534529" y="51816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9895" name="Text Box 42"/>
          <p:cNvSpPr txBox="1">
            <a:spLocks noChangeArrowheads="1"/>
          </p:cNvSpPr>
          <p:nvPr/>
        </p:nvSpPr>
        <p:spPr bwMode="auto">
          <a:xfrm>
            <a:off x="1295400" y="2590800"/>
            <a:ext cx="411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(a)</a:t>
            </a:r>
          </a:p>
        </p:txBody>
      </p:sp>
      <p:sp>
        <p:nvSpPr>
          <p:cNvPr id="79896" name="Text Box 43"/>
          <p:cNvSpPr txBox="1">
            <a:spLocks noChangeArrowheads="1"/>
          </p:cNvSpPr>
          <p:nvPr/>
        </p:nvSpPr>
        <p:spPr bwMode="auto">
          <a:xfrm>
            <a:off x="2346325" y="2500313"/>
            <a:ext cx="422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(b)</a:t>
            </a:r>
          </a:p>
        </p:txBody>
      </p:sp>
      <p:sp>
        <p:nvSpPr>
          <p:cNvPr id="79897" name="Text Box 44"/>
          <p:cNvSpPr txBox="1">
            <a:spLocks noChangeArrowheads="1"/>
          </p:cNvSpPr>
          <p:nvPr/>
        </p:nvSpPr>
        <p:spPr bwMode="auto">
          <a:xfrm>
            <a:off x="4860925" y="2271713"/>
            <a:ext cx="411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(c)</a:t>
            </a:r>
          </a:p>
        </p:txBody>
      </p:sp>
      <p:sp>
        <p:nvSpPr>
          <p:cNvPr id="79898" name="Text Box 45"/>
          <p:cNvSpPr txBox="1">
            <a:spLocks noChangeArrowheads="1"/>
          </p:cNvSpPr>
          <p:nvPr/>
        </p:nvSpPr>
        <p:spPr bwMode="auto">
          <a:xfrm>
            <a:off x="7146925" y="3795713"/>
            <a:ext cx="422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(d)</a:t>
            </a:r>
          </a:p>
        </p:txBody>
      </p:sp>
      <p:sp>
        <p:nvSpPr>
          <p:cNvPr id="79899" name="Text Box 46"/>
          <p:cNvSpPr txBox="1">
            <a:spLocks noChangeArrowheads="1"/>
          </p:cNvSpPr>
          <p:nvPr/>
        </p:nvSpPr>
        <p:spPr bwMode="auto">
          <a:xfrm>
            <a:off x="2117725" y="4100513"/>
            <a:ext cx="411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(e)</a:t>
            </a:r>
          </a:p>
        </p:txBody>
      </p:sp>
      <p:sp>
        <p:nvSpPr>
          <p:cNvPr id="79900" name="Text Box 47"/>
          <p:cNvSpPr txBox="1">
            <a:spLocks noChangeArrowheads="1"/>
          </p:cNvSpPr>
          <p:nvPr/>
        </p:nvSpPr>
        <p:spPr bwMode="auto">
          <a:xfrm>
            <a:off x="4052054" y="5243513"/>
            <a:ext cx="388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(f)</a:t>
            </a:r>
          </a:p>
        </p:txBody>
      </p:sp>
      <p:sp>
        <p:nvSpPr>
          <p:cNvPr id="79904" name="Text Box 51"/>
          <p:cNvSpPr txBox="1">
            <a:spLocks noChangeArrowheads="1"/>
          </p:cNvSpPr>
          <p:nvPr/>
        </p:nvSpPr>
        <p:spPr bwMode="auto">
          <a:xfrm>
            <a:off x="585788" y="582552"/>
            <a:ext cx="526527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indent="0" eaLnBrk="1" fontAlgn="base" hangingPunct="1">
              <a:defRPr/>
            </a:pPr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Activity 1: Solution</a:t>
            </a:r>
          </a:p>
        </p:txBody>
      </p:sp>
      <p:sp>
        <p:nvSpPr>
          <p:cNvPr id="1091636" name="Text Box 52"/>
          <p:cNvSpPr txBox="1">
            <a:spLocks noChangeArrowheads="1"/>
          </p:cNvSpPr>
          <p:nvPr/>
        </p:nvSpPr>
        <p:spPr bwMode="auto">
          <a:xfrm>
            <a:off x="5681180" y="4446582"/>
            <a:ext cx="284565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en-US" sz="1600" kern="1200" dirty="0">
                <a:solidFill>
                  <a:srgbClr val="7030A0"/>
                </a:solidFill>
              </a:rPr>
              <a:t> 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en-US" sz="1600" kern="1200" dirty="0">
                <a:solidFill>
                  <a:srgbClr val="7030A0"/>
                </a:solidFill>
              </a:rPr>
              <a:t>B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alanced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j-cs"/>
              <a:sym typeface="Arial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Complete, balanced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Complete, full, balanced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neither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Complete, balanced</a:t>
            </a:r>
          </a:p>
        </p:txBody>
      </p:sp>
    </p:spTree>
    <p:extLst>
      <p:ext uri="{BB962C8B-B14F-4D97-AF65-F5344CB8AC3E}">
        <p14:creationId xmlns:p14="http://schemas.microsoft.com/office/powerpoint/2010/main" val="22548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16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 txBox="1">
            <a:spLocks noGrp="1"/>
          </p:cNvSpPr>
          <p:nvPr>
            <p:ph type="title"/>
          </p:nvPr>
        </p:nvSpPr>
        <p:spPr>
          <a:xfrm>
            <a:off x="249435" y="195538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Tree Height </a:t>
            </a:r>
            <a:r>
              <a:rPr sz="3600" dirty="0"/>
              <a:t>(1</a:t>
            </a:r>
            <a:r>
              <a:rPr lang="en-US" sz="3600" dirty="0"/>
              <a:t> of 2</a:t>
            </a:r>
            <a:r>
              <a:rPr sz="3600" dirty="0"/>
              <a:t>)</a:t>
            </a:r>
            <a:endParaRPr sz="3100" dirty="0"/>
          </a:p>
        </p:txBody>
      </p:sp>
      <p:sp>
        <p:nvSpPr>
          <p:cNvPr id="93" name="FIGURE 24-8 The number of nodes in a full binary tree as a function of the tree’s height"/>
          <p:cNvSpPr txBox="1">
            <a:spLocks noGrp="1"/>
          </p:cNvSpPr>
          <p:nvPr>
            <p:ph type="body" sz="quarter" idx="1"/>
          </p:nvPr>
        </p:nvSpPr>
        <p:spPr>
          <a:xfrm>
            <a:off x="457200" y="5846858"/>
            <a:ext cx="7397262" cy="468416"/>
          </a:xfrm>
          <a:prstGeom prst="rect">
            <a:avLst/>
          </a:prstGeom>
        </p:spPr>
        <p:txBody>
          <a:bodyPr>
            <a:normAutofit/>
          </a:bodyPr>
          <a:lstStyle>
            <a:lvl1pPr defTabSz="365760">
              <a:defRPr sz="1760"/>
            </a:lvl1pPr>
          </a:lstStyle>
          <a:p>
            <a:r>
              <a:rPr sz="1800" b="0" dirty="0"/>
              <a:t>The number of nodes in a full binary tree as a function of the tree’s height</a:t>
            </a:r>
          </a:p>
        </p:txBody>
      </p:sp>
      <p:pic>
        <p:nvPicPr>
          <p:cNvPr id="94" name="A diagram illustrates a function to count the number of nodes in a full binary tree.&#10;&#10;Picture 2" descr="A diagram illustrates a function to count the number of nodes in a full binary tree.Picture 2"/>
          <p:cNvPicPr>
            <a:picLocks noChangeAspect="1"/>
          </p:cNvPicPr>
          <p:nvPr/>
        </p:nvPicPr>
        <p:blipFill rotWithShape="1">
          <a:blip r:embed="rId3">
            <a:extLst/>
          </a:blip>
          <a:srcRect l="9723" r="-9723" b="50000"/>
          <a:stretch/>
        </p:blipFill>
        <p:spPr>
          <a:xfrm>
            <a:off x="457200" y="1184098"/>
            <a:ext cx="6983171" cy="44585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C4BE2C-5ED6-464B-AF2E-0CCA33493410}"/>
              </a:ext>
            </a:extLst>
          </p:cNvPr>
          <p:cNvSpPr/>
          <p:nvPr/>
        </p:nvSpPr>
        <p:spPr>
          <a:xfrm>
            <a:off x="4962520" y="1150030"/>
            <a:ext cx="774551" cy="46257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B19928-A09B-428A-BA41-440E5E37CB44}"/>
              </a:ext>
            </a:extLst>
          </p:cNvPr>
          <p:cNvSpPr/>
          <p:nvPr/>
        </p:nvSpPr>
        <p:spPr>
          <a:xfrm>
            <a:off x="5889471" y="1071140"/>
            <a:ext cx="943129" cy="807816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 noGrp="1"/>
          </p:cNvSpPr>
          <p:nvPr>
            <p:ph type="title"/>
          </p:nvPr>
        </p:nvSpPr>
        <p:spPr>
          <a:xfrm>
            <a:off x="249435" y="107196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Tree Height </a:t>
            </a:r>
            <a:r>
              <a:rPr sz="3600" dirty="0"/>
              <a:t>(</a:t>
            </a:r>
            <a:r>
              <a:rPr lang="en-US" sz="3600" dirty="0"/>
              <a:t>2 of </a:t>
            </a:r>
            <a:r>
              <a:rPr sz="3600" dirty="0"/>
              <a:t>2)</a:t>
            </a:r>
            <a:endParaRPr sz="3100" dirty="0"/>
          </a:p>
        </p:txBody>
      </p:sp>
      <p:sp>
        <p:nvSpPr>
          <p:cNvPr id="97" name="FIGURE 24-8 The number of nodes in a full binary tree as a function of the tree’s height"/>
          <p:cNvSpPr txBox="1">
            <a:spLocks noGrp="1"/>
          </p:cNvSpPr>
          <p:nvPr>
            <p:ph type="body" sz="quarter" idx="1"/>
          </p:nvPr>
        </p:nvSpPr>
        <p:spPr>
          <a:xfrm>
            <a:off x="457200" y="5577358"/>
            <a:ext cx="83058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365760">
              <a:defRPr sz="1760"/>
            </a:lvl1pPr>
          </a:lstStyle>
          <a:p>
            <a:r>
              <a:rPr sz="2000" b="0" dirty="0"/>
              <a:t>The number of nodes in a full binary tree as a function of the tree’s height</a:t>
            </a:r>
          </a:p>
        </p:txBody>
      </p:sp>
      <p:pic>
        <p:nvPicPr>
          <p:cNvPr id="98" name="A diagram illustrates a function to count the number of nodes in a full binary tree.&#10;&#10;Picture 2" descr="A diagram illustrates a function to count the number of nodes in a full binary tree.Picture 2"/>
          <p:cNvPicPr>
            <a:picLocks noChangeAspect="1"/>
          </p:cNvPicPr>
          <p:nvPr/>
        </p:nvPicPr>
        <p:blipFill>
          <a:blip r:embed="rId3">
            <a:extLst/>
          </a:blip>
          <a:srcRect t="56282"/>
          <a:stretch>
            <a:fillRect/>
          </a:stretch>
        </p:blipFill>
        <p:spPr>
          <a:xfrm>
            <a:off x="413742" y="1381276"/>
            <a:ext cx="8316550" cy="41051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val 1"/>
          <p:cNvSpPr/>
          <p:nvPr/>
        </p:nvSpPr>
        <p:spPr>
          <a:xfrm>
            <a:off x="0" y="2902659"/>
            <a:ext cx="2050301" cy="658822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4"/>
          <p:cNvSpPr txBox="1">
            <a:spLocks noGrp="1"/>
          </p:cNvSpPr>
          <p:nvPr>
            <p:ph type="title"/>
          </p:nvPr>
        </p:nvSpPr>
        <p:spPr>
          <a:xfrm>
            <a:off x="258233" y="166255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</a:t>
            </a:r>
            <a:r>
              <a:rPr lang="en-US" dirty="0"/>
              <a:t>ree T</a:t>
            </a:r>
            <a:r>
              <a:rPr dirty="0"/>
              <a:t>raversals</a:t>
            </a:r>
          </a:p>
        </p:txBody>
      </p:sp>
      <p:sp>
        <p:nvSpPr>
          <p:cNvPr id="10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200025" y="1116280"/>
            <a:ext cx="8218761" cy="502176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sz="2600" b="1" dirty="0">
                <a:solidFill>
                  <a:srgbClr val="7030A0"/>
                </a:solidFill>
              </a:rPr>
              <a:t>Traversal</a:t>
            </a:r>
            <a:endParaRPr lang="en-US" sz="2600" b="1" dirty="0">
              <a:solidFill>
                <a:srgbClr val="7030A0"/>
              </a:solidFill>
            </a:endParaRPr>
          </a:p>
          <a:p>
            <a:pPr lvl="1"/>
            <a:r>
              <a:rPr sz="2000" dirty="0"/>
              <a:t>Visit, or process, each data item exactly once</a:t>
            </a:r>
          </a:p>
          <a:p>
            <a:pPr lvl="1"/>
            <a:r>
              <a:rPr sz="2000" dirty="0"/>
              <a:t>Order in which we visit items is not unique</a:t>
            </a:r>
            <a:endParaRPr lang="en-US" sz="2000" dirty="0"/>
          </a:p>
          <a:p>
            <a:r>
              <a:rPr lang="en-US" sz="2600" dirty="0">
                <a:solidFill>
                  <a:srgbClr val="7030A0"/>
                </a:solidFill>
              </a:rPr>
              <a:t>To visit all the nodes in a binary tree, we must</a:t>
            </a:r>
          </a:p>
          <a:p>
            <a:pPr lvl="1"/>
            <a:r>
              <a:rPr lang="en-US" sz="2200" dirty="0"/>
              <a:t>Visit the root</a:t>
            </a:r>
          </a:p>
          <a:p>
            <a:pPr lvl="1"/>
            <a:r>
              <a:rPr lang="en-US" sz="2200" dirty="0"/>
              <a:t>Visit all the nodes in the root’s left subtree</a:t>
            </a:r>
          </a:p>
          <a:p>
            <a:pPr lvl="1"/>
            <a:r>
              <a:rPr lang="en-US" sz="2200" dirty="0"/>
              <a:t>Visit all the nodes in the root’s right subtree</a:t>
            </a:r>
          </a:p>
          <a:p>
            <a:pPr lvl="1"/>
            <a:r>
              <a:rPr lang="en-US" sz="2200" dirty="0"/>
              <a:t>Use recursion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Traversals of a binary tree are somewhat easy to understand</a:t>
            </a:r>
          </a:p>
          <a:p>
            <a:r>
              <a:rPr lang="en-US" sz="2600" dirty="0">
                <a:solidFill>
                  <a:srgbClr val="0070C0"/>
                </a:solidFill>
              </a:rPr>
              <a:t>Traversals for arrays &amp; linked lists</a:t>
            </a:r>
            <a:endParaRPr lang="en-US" sz="2600" dirty="0">
              <a:solidFill>
                <a:srgbClr val="7030A0"/>
              </a:solidFill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Tree</a:t>
            </a:r>
            <a:r>
              <a:rPr lang="en-US" dirty="0"/>
              <a:t> Traversals </a:t>
            </a:r>
            <a:endParaRPr dirty="0"/>
          </a:p>
        </p:txBody>
      </p:sp>
      <p:sp>
        <p:nvSpPr>
          <p:cNvPr id="10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0050" y="913012"/>
            <a:ext cx="8098240" cy="53418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8704" indent="-199136" defTabSz="896111">
              <a:spcBef>
                <a:spcPts val="1400"/>
              </a:spcBef>
              <a:defRPr sz="2352" b="1"/>
            </a:pPr>
            <a:r>
              <a:rPr dirty="0">
                <a:solidFill>
                  <a:srgbClr val="7030A0"/>
                </a:solidFill>
              </a:rPr>
              <a:t>Pre</a:t>
            </a:r>
            <a:r>
              <a:rPr lang="en-US" dirty="0">
                <a:solidFill>
                  <a:srgbClr val="7030A0"/>
                </a:solidFill>
              </a:rPr>
              <a:t>-</a:t>
            </a:r>
            <a:r>
              <a:rPr dirty="0">
                <a:solidFill>
                  <a:srgbClr val="7030A0"/>
                </a:solidFill>
              </a:rPr>
              <a:t>order traversal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sz="2000" dirty="0"/>
              <a:t>Visit </a:t>
            </a:r>
            <a:r>
              <a:rPr sz="2000" dirty="0">
                <a:solidFill>
                  <a:srgbClr val="7030A0"/>
                </a:solidFill>
              </a:rPr>
              <a:t>root </a:t>
            </a:r>
            <a:r>
              <a:rPr sz="2000" b="1" dirty="0">
                <a:solidFill>
                  <a:srgbClr val="7030A0"/>
                </a:solidFill>
              </a:rPr>
              <a:t>before</a:t>
            </a:r>
            <a:r>
              <a:rPr sz="2000" dirty="0"/>
              <a:t> we visit root’s subtrees</a:t>
            </a:r>
          </a:p>
          <a:p>
            <a:pPr marL="298704" indent="-199136" defTabSz="896111">
              <a:lnSpc>
                <a:spcPct val="110000"/>
              </a:lnSpc>
              <a:spcBef>
                <a:spcPts val="1400"/>
              </a:spcBef>
              <a:defRPr sz="2352" b="1"/>
            </a:pPr>
            <a:r>
              <a:rPr sz="2352" b="1" dirty="0">
                <a:solidFill>
                  <a:srgbClr val="7030A0"/>
                </a:solidFill>
              </a:rPr>
              <a:t>In</a:t>
            </a:r>
            <a:r>
              <a:rPr lang="en-US" sz="2352" b="1" dirty="0">
                <a:solidFill>
                  <a:srgbClr val="7030A0"/>
                </a:solidFill>
              </a:rPr>
              <a:t>-</a:t>
            </a:r>
            <a:r>
              <a:rPr sz="2352" b="1" dirty="0">
                <a:solidFill>
                  <a:srgbClr val="7030A0"/>
                </a:solidFill>
              </a:rPr>
              <a:t>order traversal 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sz="2000" dirty="0"/>
              <a:t>Visit </a:t>
            </a:r>
            <a:r>
              <a:rPr sz="2000" dirty="0">
                <a:solidFill>
                  <a:srgbClr val="7030A0"/>
                </a:solidFill>
              </a:rPr>
              <a:t>root</a:t>
            </a:r>
            <a:r>
              <a:rPr sz="2000" dirty="0"/>
              <a:t> of a binary tree </a:t>
            </a:r>
            <a:r>
              <a:rPr sz="2000" b="1" dirty="0">
                <a:solidFill>
                  <a:srgbClr val="7030A0"/>
                </a:solidFill>
              </a:rPr>
              <a:t>between visiting nodes </a:t>
            </a:r>
            <a:r>
              <a:rPr sz="2000" dirty="0"/>
              <a:t>in root’s subtrees</a:t>
            </a:r>
          </a:p>
          <a:p>
            <a:pPr marL="298704" indent="-199136" defTabSz="896111">
              <a:lnSpc>
                <a:spcPct val="120000"/>
              </a:lnSpc>
              <a:spcBef>
                <a:spcPts val="1400"/>
              </a:spcBef>
              <a:defRPr sz="2352" b="1"/>
            </a:pPr>
            <a:r>
              <a:rPr sz="2352" b="1" dirty="0">
                <a:solidFill>
                  <a:srgbClr val="7030A0"/>
                </a:solidFill>
              </a:rPr>
              <a:t>Post</a:t>
            </a:r>
            <a:r>
              <a:rPr lang="en-US" sz="2352" b="1" dirty="0">
                <a:solidFill>
                  <a:srgbClr val="7030A0"/>
                </a:solidFill>
              </a:rPr>
              <a:t>-</a:t>
            </a:r>
            <a:r>
              <a:rPr sz="2352" b="1" dirty="0">
                <a:solidFill>
                  <a:srgbClr val="7030A0"/>
                </a:solidFill>
              </a:rPr>
              <a:t>order traversal 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sz="2000" dirty="0"/>
              <a:t>Visit </a:t>
            </a:r>
            <a:r>
              <a:rPr sz="2000" dirty="0">
                <a:solidFill>
                  <a:srgbClr val="7030A0"/>
                </a:solidFill>
              </a:rPr>
              <a:t>root</a:t>
            </a:r>
            <a:r>
              <a:rPr sz="2000" dirty="0"/>
              <a:t> of a binary tree </a:t>
            </a:r>
            <a:r>
              <a:rPr sz="2000" b="1" dirty="0">
                <a:solidFill>
                  <a:srgbClr val="7030A0"/>
                </a:solidFill>
              </a:rPr>
              <a:t>after visiting nodes </a:t>
            </a:r>
            <a:r>
              <a:rPr sz="2000" dirty="0"/>
              <a:t>in root’s subtrees </a:t>
            </a:r>
          </a:p>
          <a:p>
            <a:pPr marL="298704" indent="-199136" defTabSz="896111">
              <a:lnSpc>
                <a:spcPct val="130000"/>
              </a:lnSpc>
              <a:spcBef>
                <a:spcPts val="1400"/>
              </a:spcBef>
              <a:defRPr sz="2352" b="1"/>
            </a:pPr>
            <a:r>
              <a:rPr b="1" dirty="0">
                <a:solidFill>
                  <a:srgbClr val="7030A0"/>
                </a:solidFill>
              </a:rPr>
              <a:t>Level-order traversal 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sz="2000" dirty="0"/>
              <a:t>Begin at </a:t>
            </a:r>
            <a:r>
              <a:rPr sz="2000" dirty="0">
                <a:solidFill>
                  <a:srgbClr val="7030A0"/>
                </a:solidFill>
              </a:rPr>
              <a:t>root</a:t>
            </a:r>
            <a:r>
              <a:rPr sz="2000" dirty="0"/>
              <a:t> and visit nodes </a:t>
            </a:r>
            <a:r>
              <a:rPr sz="2000" b="1" dirty="0">
                <a:solidFill>
                  <a:srgbClr val="7030A0"/>
                </a:solidFill>
              </a:rPr>
              <a:t>one level at a time</a:t>
            </a: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983247" y="311068"/>
            <a:ext cx="1717048" cy="1600200"/>
            <a:chOff x="2928" y="2256"/>
            <a:chExt cx="1632" cy="1296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3600" y="2256"/>
              <a:ext cx="288" cy="28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val 14"/>
            <p:cNvSpPr>
              <a:spLocks noChangeArrowheads="1"/>
            </p:cNvSpPr>
            <p:nvPr/>
          </p:nvSpPr>
          <p:spPr bwMode="auto">
            <a:xfrm>
              <a:off x="3216" y="2736"/>
              <a:ext cx="288" cy="28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val 15"/>
            <p:cNvSpPr>
              <a:spLocks noChangeArrowheads="1"/>
            </p:cNvSpPr>
            <p:nvPr/>
          </p:nvSpPr>
          <p:spPr bwMode="auto">
            <a:xfrm>
              <a:off x="3888" y="2736"/>
              <a:ext cx="288" cy="28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928" y="3264"/>
              <a:ext cx="288" cy="28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val 17"/>
            <p:cNvSpPr>
              <a:spLocks noChangeArrowheads="1"/>
            </p:cNvSpPr>
            <p:nvPr/>
          </p:nvSpPr>
          <p:spPr bwMode="auto">
            <a:xfrm>
              <a:off x="3360" y="3264"/>
              <a:ext cx="288" cy="28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val 18"/>
            <p:cNvSpPr>
              <a:spLocks noChangeArrowheads="1"/>
            </p:cNvSpPr>
            <p:nvPr/>
          </p:nvSpPr>
          <p:spPr bwMode="auto">
            <a:xfrm>
              <a:off x="3792" y="3264"/>
              <a:ext cx="288" cy="28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val 19"/>
            <p:cNvSpPr>
              <a:spLocks noChangeArrowheads="1"/>
            </p:cNvSpPr>
            <p:nvPr/>
          </p:nvSpPr>
          <p:spPr bwMode="auto">
            <a:xfrm>
              <a:off x="4272" y="3264"/>
              <a:ext cx="288" cy="28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0"/>
            <p:cNvSpPr>
              <a:spLocks noChangeShapeType="1"/>
            </p:cNvSpPr>
            <p:nvPr/>
          </p:nvSpPr>
          <p:spPr bwMode="auto">
            <a:xfrm flipH="1">
              <a:off x="3360" y="2496"/>
              <a:ext cx="336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>
              <a:off x="3840" y="2544"/>
              <a:ext cx="192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22"/>
            <p:cNvSpPr>
              <a:spLocks noChangeShapeType="1"/>
            </p:cNvSpPr>
            <p:nvPr/>
          </p:nvSpPr>
          <p:spPr bwMode="auto">
            <a:xfrm flipH="1">
              <a:off x="3072" y="2976"/>
              <a:ext cx="192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auto">
            <a:xfrm>
              <a:off x="3408" y="3024"/>
              <a:ext cx="96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24"/>
            <p:cNvSpPr>
              <a:spLocks noChangeShapeType="1"/>
            </p:cNvSpPr>
            <p:nvPr/>
          </p:nvSpPr>
          <p:spPr bwMode="auto">
            <a:xfrm flipH="1">
              <a:off x="3936" y="3024"/>
              <a:ext cx="48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>
              <a:off x="4176" y="2976"/>
              <a:ext cx="192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xfrm>
            <a:off x="249435" y="142503"/>
            <a:ext cx="8513565" cy="68781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Binary Tree (Pre-order Traversal)</a:t>
            </a:r>
            <a:endParaRPr dirty="0"/>
          </a:p>
        </p:txBody>
      </p:sp>
      <p:pic>
        <p:nvPicPr>
          <p:cNvPr id="111" name="A diagram illustrates preorder traversal of a node.&#10;&#10;Picture 2" descr="A diagram illustrates preorder traversal of a node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587" y="1068360"/>
            <a:ext cx="7502078" cy="46191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11152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xfrm>
            <a:off x="249435" y="142503"/>
            <a:ext cx="8513565" cy="68781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Pre-order </a:t>
            </a:r>
            <a:r>
              <a:rPr dirty="0"/>
              <a:t>Traversal</a:t>
            </a:r>
          </a:p>
        </p:txBody>
      </p:sp>
      <p:pic>
        <p:nvPicPr>
          <p:cNvPr id="111" name="A diagram illustrates preorder traversal of a node.&#10;&#10;Picture 2" descr="A diagram illustrates preorder traversal of a node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587" y="1068360"/>
            <a:ext cx="7502078" cy="46191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249435" y="5925540"/>
            <a:ext cx="70980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7625" lvl="1" defTabSz="896111">
              <a:spcBef>
                <a:spcPts val="1400"/>
              </a:spcBef>
              <a:defRPr sz="2352"/>
            </a:pPr>
            <a:r>
              <a:rPr lang="en-US" sz="2000" dirty="0">
                <a:solidFill>
                  <a:srgbClr val="7030A0"/>
                </a:solidFill>
              </a:rPr>
              <a:t>Visit root before we visit root’s subtrees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49435" y="2022696"/>
            <a:ext cx="4083191" cy="3816656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5963" y="3352800"/>
            <a:ext cx="2592037" cy="233469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 noGrp="1"/>
          </p:cNvSpPr>
          <p:nvPr>
            <p:ph type="title"/>
          </p:nvPr>
        </p:nvSpPr>
        <p:spPr>
          <a:xfrm>
            <a:off x="249435" y="162259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In-order </a:t>
            </a:r>
            <a:r>
              <a:rPr dirty="0"/>
              <a:t>Traversal</a:t>
            </a:r>
          </a:p>
        </p:txBody>
      </p:sp>
      <p:pic>
        <p:nvPicPr>
          <p:cNvPr id="115" name="A diagram illustrates visitation order of a tree.&#10;&#10;Picture 2" descr="A diagram illustrates visitation order of a tre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289" y="1108195"/>
            <a:ext cx="7178908" cy="43842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409902" y="5768698"/>
            <a:ext cx="8353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lang="en-US" sz="2000" b="1" dirty="0">
                <a:solidFill>
                  <a:srgbClr val="7030A0"/>
                </a:solidFill>
              </a:rPr>
              <a:t>Visit root between </a:t>
            </a:r>
            <a:r>
              <a:rPr lang="en-US" sz="2000" dirty="0">
                <a:solidFill>
                  <a:srgbClr val="7030A0"/>
                </a:solidFill>
              </a:rPr>
              <a:t>visiting nodes in root’s subtrees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rPr lang="en-US" dirty="0"/>
              <a:t>Module 14 - Trees</a:t>
            </a:r>
            <a:endParaRPr baseline="30018" dirty="0"/>
          </a:p>
        </p:txBody>
      </p:sp>
      <p:sp>
        <p:nvSpPr>
          <p:cNvPr id="46" name="Shape 199"/>
          <p:cNvSpPr txBox="1"/>
          <p:nvPr/>
        </p:nvSpPr>
        <p:spPr>
          <a:xfrm>
            <a:off x="4778375" y="1421040"/>
            <a:ext cx="4365625" cy="320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400" dirty="0"/>
              <a:t>Ch. 24 – </a:t>
            </a:r>
            <a:r>
              <a:rPr sz="2400" dirty="0"/>
              <a:t>Trees</a:t>
            </a:r>
            <a:endParaRPr lang="en-US" sz="2400" dirty="0"/>
          </a:p>
          <a:p>
            <a:r>
              <a:rPr lang="en-US" sz="2400" dirty="0"/>
              <a:t>Ch. 25 – Tree Implementation</a:t>
            </a:r>
          </a:p>
          <a:p>
            <a:r>
              <a:rPr lang="en-US" sz="2400" dirty="0"/>
              <a:t>Ch. 26 – BST Implementation</a:t>
            </a:r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249435" y="142503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Post-order </a:t>
            </a:r>
            <a:r>
              <a:rPr dirty="0"/>
              <a:t>Traversal</a:t>
            </a:r>
          </a:p>
        </p:txBody>
      </p:sp>
      <p:pic>
        <p:nvPicPr>
          <p:cNvPr id="119" name="A diagram illustrates preorder traversal of a node.&#10;&#10;Picture 2" descr="A diagram illustrates preorder traversal of a node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61" y="1192481"/>
            <a:ext cx="6939240" cy="43221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527125" y="5839111"/>
            <a:ext cx="7734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lang="en-US" sz="2000" b="1" dirty="0">
                <a:solidFill>
                  <a:srgbClr val="7030A0"/>
                </a:solidFill>
              </a:rPr>
              <a:t>Visit root after </a:t>
            </a:r>
            <a:r>
              <a:rPr lang="en-US" sz="2000" dirty="0">
                <a:solidFill>
                  <a:srgbClr val="7030A0"/>
                </a:solidFill>
              </a:rPr>
              <a:t>visiting nodes in root’s subtrees 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xfrm>
            <a:off x="249435" y="142503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sym typeface="Arial"/>
              </a:rPr>
              <a:t>Level-order </a:t>
            </a:r>
            <a:r>
              <a:rPr dirty="0">
                <a:sym typeface="Arial"/>
              </a:rPr>
              <a:t>Traversal</a:t>
            </a:r>
            <a:endParaRPr dirty="0"/>
          </a:p>
        </p:txBody>
      </p:sp>
      <p:pic>
        <p:nvPicPr>
          <p:cNvPr id="123" name="A diagram illustrates level order traversal of a node.&#10;&#10;Picture 2" descr="A diagram illustrates level order traversal of a node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019" y="1188947"/>
            <a:ext cx="7157962" cy="43765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613186" y="5815363"/>
            <a:ext cx="6583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lang="en-US" sz="2000" b="1" dirty="0">
                <a:solidFill>
                  <a:srgbClr val="7030A0"/>
                </a:solidFill>
              </a:rPr>
              <a:t>Begin at root </a:t>
            </a:r>
            <a:r>
              <a:rPr lang="en-US" sz="2000" dirty="0">
                <a:solidFill>
                  <a:srgbClr val="7030A0"/>
                </a:solidFill>
              </a:rPr>
              <a:t>and visit nodes one level at a time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403761" y="953617"/>
            <a:ext cx="37234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Given the following binary tree: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835932" y="4106126"/>
            <a:ext cx="642143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What is the in-order traversal of the tree?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What is the pre-order traversal of the tree?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What is the post-order traversal of the tree?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What is the height of the tree?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What nodes are on level 2?</a:t>
            </a:r>
          </a:p>
          <a:p>
            <a:r>
              <a:rPr lang="en-US" sz="1200" dirty="0">
                <a:latin typeface="Times New Roman" pitchFamily="18" charset="0"/>
              </a:rPr>
              <a:t>	</a:t>
            </a:r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1183066" y="1528258"/>
            <a:ext cx="3346103" cy="2209335"/>
            <a:chOff x="912" y="624"/>
            <a:chExt cx="2696" cy="1902"/>
          </a:xfrm>
        </p:grpSpPr>
        <p:sp>
          <p:nvSpPr>
            <p:cNvPr id="2053" name="Oval 5"/>
            <p:cNvSpPr>
              <a:spLocks noChangeArrowheads="1"/>
            </p:cNvSpPr>
            <p:nvPr/>
          </p:nvSpPr>
          <p:spPr bwMode="auto">
            <a:xfrm>
              <a:off x="2400" y="62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58</a:t>
              </a:r>
            </a:p>
          </p:txBody>
        </p:sp>
        <p:sp>
          <p:nvSpPr>
            <p:cNvPr id="2054" name="Oval 6"/>
            <p:cNvSpPr>
              <a:spLocks noChangeArrowheads="1"/>
            </p:cNvSpPr>
            <p:nvPr/>
          </p:nvSpPr>
          <p:spPr bwMode="auto">
            <a:xfrm>
              <a:off x="1920" y="96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41</a:t>
              </a:r>
            </a:p>
          </p:txBody>
        </p:sp>
        <p:sp>
          <p:nvSpPr>
            <p:cNvPr id="2055" name="Oval 7"/>
            <p:cNvSpPr>
              <a:spLocks noChangeArrowheads="1"/>
            </p:cNvSpPr>
            <p:nvPr/>
          </p:nvSpPr>
          <p:spPr bwMode="auto">
            <a:xfrm>
              <a:off x="2880" y="96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75</a:t>
              </a:r>
            </a:p>
          </p:txBody>
        </p:sp>
        <p:sp>
          <p:nvSpPr>
            <p:cNvPr id="2057" name="Oval 9"/>
            <p:cNvSpPr>
              <a:spLocks noChangeArrowheads="1"/>
            </p:cNvSpPr>
            <p:nvPr/>
          </p:nvSpPr>
          <p:spPr bwMode="auto">
            <a:xfrm>
              <a:off x="2640" y="144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65</a:t>
              </a:r>
            </a:p>
          </p:txBody>
        </p:sp>
        <p:sp>
          <p:nvSpPr>
            <p:cNvPr id="2058" name="Oval 10"/>
            <p:cNvSpPr>
              <a:spLocks noChangeArrowheads="1"/>
            </p:cNvSpPr>
            <p:nvPr/>
          </p:nvSpPr>
          <p:spPr bwMode="auto">
            <a:xfrm>
              <a:off x="1632" y="144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35</a:t>
              </a:r>
            </a:p>
          </p:txBody>
        </p:sp>
        <p:sp>
          <p:nvSpPr>
            <p:cNvPr id="2059" name="Oval 11"/>
            <p:cNvSpPr>
              <a:spLocks noChangeArrowheads="1"/>
            </p:cNvSpPr>
            <p:nvPr/>
          </p:nvSpPr>
          <p:spPr bwMode="auto">
            <a:xfrm>
              <a:off x="1872" y="19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38</a:t>
              </a:r>
            </a:p>
          </p:txBody>
        </p:sp>
        <p:sp>
          <p:nvSpPr>
            <p:cNvPr id="2060" name="Oval 12"/>
            <p:cNvSpPr>
              <a:spLocks noChangeArrowheads="1"/>
            </p:cNvSpPr>
            <p:nvPr/>
          </p:nvSpPr>
          <p:spPr bwMode="auto">
            <a:xfrm>
              <a:off x="1296" y="19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19</a:t>
              </a:r>
            </a:p>
          </p:txBody>
        </p:sp>
        <p:sp>
          <p:nvSpPr>
            <p:cNvPr id="2061" name="Oval 13"/>
            <p:cNvSpPr>
              <a:spLocks noChangeArrowheads="1"/>
            </p:cNvSpPr>
            <p:nvPr/>
          </p:nvSpPr>
          <p:spPr bwMode="auto">
            <a:xfrm>
              <a:off x="1509" y="228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Times New Roman" pitchFamily="18" charset="0"/>
                </a:rPr>
                <a:t>23</a:t>
              </a:r>
            </a:p>
          </p:txBody>
        </p:sp>
        <p:sp>
          <p:nvSpPr>
            <p:cNvPr id="2062" name="Oval 14"/>
            <p:cNvSpPr>
              <a:spLocks noChangeArrowheads="1"/>
            </p:cNvSpPr>
            <p:nvPr/>
          </p:nvSpPr>
          <p:spPr bwMode="auto">
            <a:xfrm>
              <a:off x="1035" y="2265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63" name="Oval 15"/>
            <p:cNvSpPr>
              <a:spLocks noChangeArrowheads="1"/>
            </p:cNvSpPr>
            <p:nvPr/>
          </p:nvSpPr>
          <p:spPr bwMode="auto">
            <a:xfrm>
              <a:off x="3147" y="1439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85</a:t>
              </a:r>
            </a:p>
          </p:txBody>
        </p:sp>
        <p:sp>
          <p:nvSpPr>
            <p:cNvPr id="2064" name="Oval 16"/>
            <p:cNvSpPr>
              <a:spLocks noChangeArrowheads="1"/>
            </p:cNvSpPr>
            <p:nvPr/>
          </p:nvSpPr>
          <p:spPr bwMode="auto">
            <a:xfrm>
              <a:off x="2811" y="187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70</a:t>
              </a:r>
            </a:p>
          </p:txBody>
        </p:sp>
        <p:sp>
          <p:nvSpPr>
            <p:cNvPr id="2065" name="Oval 17"/>
            <p:cNvSpPr>
              <a:spLocks noChangeArrowheads="1"/>
            </p:cNvSpPr>
            <p:nvPr/>
          </p:nvSpPr>
          <p:spPr bwMode="auto">
            <a:xfrm>
              <a:off x="3368" y="187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93</a:t>
              </a:r>
            </a:p>
          </p:txBody>
        </p:sp>
        <p:sp>
          <p:nvSpPr>
            <p:cNvPr id="2066" name="Line 18"/>
            <p:cNvSpPr>
              <a:spLocks noChangeShapeType="1"/>
            </p:cNvSpPr>
            <p:nvPr/>
          </p:nvSpPr>
          <p:spPr bwMode="auto">
            <a:xfrm flipH="1">
              <a:off x="2112" y="816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" name="Line 19"/>
            <p:cNvSpPr>
              <a:spLocks noChangeShapeType="1"/>
            </p:cNvSpPr>
            <p:nvPr/>
          </p:nvSpPr>
          <p:spPr bwMode="auto">
            <a:xfrm>
              <a:off x="2592" y="816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" name="Line 20"/>
            <p:cNvSpPr>
              <a:spLocks noChangeShapeType="1"/>
            </p:cNvSpPr>
            <p:nvPr/>
          </p:nvSpPr>
          <p:spPr bwMode="auto">
            <a:xfrm flipH="1">
              <a:off x="1776" y="11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0" name="Line 22"/>
            <p:cNvSpPr>
              <a:spLocks noChangeShapeType="1"/>
            </p:cNvSpPr>
            <p:nvPr/>
          </p:nvSpPr>
          <p:spPr bwMode="auto">
            <a:xfrm flipH="1">
              <a:off x="2784" y="11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" name="Line 23"/>
            <p:cNvSpPr>
              <a:spLocks noChangeShapeType="1"/>
            </p:cNvSpPr>
            <p:nvPr/>
          </p:nvSpPr>
          <p:spPr bwMode="auto">
            <a:xfrm flipH="1">
              <a:off x="1392" y="1632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" name="Line 24"/>
            <p:cNvSpPr>
              <a:spLocks noChangeShapeType="1"/>
            </p:cNvSpPr>
            <p:nvPr/>
          </p:nvSpPr>
          <p:spPr bwMode="auto">
            <a:xfrm>
              <a:off x="1824" y="1632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" name="Line 25"/>
            <p:cNvSpPr>
              <a:spLocks noChangeShapeType="1"/>
            </p:cNvSpPr>
            <p:nvPr/>
          </p:nvSpPr>
          <p:spPr bwMode="auto">
            <a:xfrm>
              <a:off x="1465" y="2111"/>
              <a:ext cx="141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" name="Line 26"/>
            <p:cNvSpPr>
              <a:spLocks noChangeShapeType="1"/>
            </p:cNvSpPr>
            <p:nvPr/>
          </p:nvSpPr>
          <p:spPr bwMode="auto">
            <a:xfrm flipH="1">
              <a:off x="1219" y="2111"/>
              <a:ext cx="123" cy="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" name="Line 27"/>
            <p:cNvSpPr>
              <a:spLocks noChangeShapeType="1"/>
            </p:cNvSpPr>
            <p:nvPr/>
          </p:nvSpPr>
          <p:spPr bwMode="auto">
            <a:xfrm>
              <a:off x="3061" y="1193"/>
              <a:ext cx="184" cy="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6" name="Line 28"/>
            <p:cNvSpPr>
              <a:spLocks noChangeShapeType="1"/>
            </p:cNvSpPr>
            <p:nvPr/>
          </p:nvSpPr>
          <p:spPr bwMode="auto">
            <a:xfrm>
              <a:off x="2815" y="1652"/>
              <a:ext cx="140" cy="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7" name="Line 29"/>
            <p:cNvSpPr>
              <a:spLocks noChangeShapeType="1"/>
            </p:cNvSpPr>
            <p:nvPr/>
          </p:nvSpPr>
          <p:spPr bwMode="auto">
            <a:xfrm>
              <a:off x="3339" y="1631"/>
              <a:ext cx="152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" name="Rectangle 30"/>
            <p:cNvSpPr>
              <a:spLocks noChangeArrowheads="1"/>
            </p:cNvSpPr>
            <p:nvPr/>
          </p:nvSpPr>
          <p:spPr bwMode="auto">
            <a:xfrm>
              <a:off x="1200" y="624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" name="Text Box 31"/>
            <p:cNvSpPr txBox="1">
              <a:spLocks noChangeArrowheads="1"/>
            </p:cNvSpPr>
            <p:nvPr/>
          </p:nvSpPr>
          <p:spPr bwMode="auto">
            <a:xfrm>
              <a:off x="912" y="624"/>
              <a:ext cx="36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400">
                  <a:latin typeface="Times New Roman" pitchFamily="18" charset="0"/>
                </a:rPr>
                <a:t>tree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2080" name="Line 32"/>
            <p:cNvSpPr>
              <a:spLocks noChangeShapeType="1"/>
            </p:cNvSpPr>
            <p:nvPr/>
          </p:nvSpPr>
          <p:spPr bwMode="auto">
            <a:xfrm flipV="1">
              <a:off x="1296" y="72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12"/>
            <p:cNvSpPr>
              <a:spLocks noChangeArrowheads="1"/>
            </p:cNvSpPr>
            <p:nvPr/>
          </p:nvSpPr>
          <p:spPr bwMode="auto">
            <a:xfrm>
              <a:off x="2391" y="187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60</a:t>
              </a:r>
            </a:p>
          </p:txBody>
        </p:sp>
        <p:sp>
          <p:nvSpPr>
            <p:cNvPr id="34" name="Line 23"/>
            <p:cNvSpPr>
              <a:spLocks noChangeShapeType="1"/>
            </p:cNvSpPr>
            <p:nvPr/>
          </p:nvSpPr>
          <p:spPr bwMode="auto">
            <a:xfrm flipH="1">
              <a:off x="2570" y="1652"/>
              <a:ext cx="123" cy="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272387" y="178411"/>
            <a:ext cx="7124875" cy="71407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dirty="0">
                <a:sym typeface="Arial"/>
              </a:rPr>
              <a:t>Activity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822324" y="3634214"/>
            <a:ext cx="713414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itchFamily="18" charset="0"/>
              </a:rPr>
              <a:t>In-order traversal</a:t>
            </a:r>
          </a:p>
          <a:p>
            <a:r>
              <a:rPr lang="en-US" sz="1800" dirty="0">
                <a:latin typeface="Times New Roman" pitchFamily="18" charset="0"/>
              </a:rPr>
              <a:t>       </a:t>
            </a:r>
            <a:r>
              <a:rPr lang="en-US" sz="1800" dirty="0">
                <a:solidFill>
                  <a:srgbClr val="0070C0"/>
                </a:solidFill>
                <a:latin typeface="Times New Roman" pitchFamily="18" charset="0"/>
              </a:rPr>
              <a:t>1 19 23 35 38 41 58 60 65 70 75 85 93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itchFamily="18" charset="0"/>
              </a:rPr>
              <a:t>Pre-order traversal of the tree?</a:t>
            </a:r>
          </a:p>
          <a:p>
            <a:r>
              <a:rPr lang="en-US" sz="1800" dirty="0">
                <a:latin typeface="Times New Roman" pitchFamily="18" charset="0"/>
              </a:rPr>
              <a:t>        </a:t>
            </a:r>
            <a:r>
              <a:rPr lang="en-US" sz="1800" dirty="0">
                <a:solidFill>
                  <a:srgbClr val="0070C0"/>
                </a:solidFill>
                <a:latin typeface="Times New Roman" pitchFamily="18" charset="0"/>
              </a:rPr>
              <a:t>58 41 35 19 1 23 38 75 65 60 70 85 93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itchFamily="18" charset="0"/>
              </a:rPr>
              <a:t>Post-order traversal of the tree?</a:t>
            </a:r>
          </a:p>
          <a:p>
            <a:r>
              <a:rPr lang="en-US" sz="1200" dirty="0">
                <a:latin typeface="Times New Roman" pitchFamily="18" charset="0"/>
              </a:rPr>
              <a:t>            </a:t>
            </a:r>
            <a:r>
              <a:rPr lang="en-US" sz="1800" dirty="0">
                <a:solidFill>
                  <a:srgbClr val="0070C0"/>
                </a:solidFill>
                <a:latin typeface="Times New Roman" pitchFamily="18" charset="0"/>
              </a:rPr>
              <a:t>1 23 19 38 35 41 60 70 65 93 85 </a:t>
            </a:r>
            <a:r>
              <a:rPr lang="en-US" sz="1800">
                <a:solidFill>
                  <a:srgbClr val="0070C0"/>
                </a:solidFill>
                <a:latin typeface="Times New Roman" pitchFamily="18" charset="0"/>
              </a:rPr>
              <a:t>75 58</a:t>
            </a:r>
            <a:endParaRPr lang="en-US" sz="1200" dirty="0">
              <a:latin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itchFamily="18" charset="0"/>
              </a:rPr>
              <a:t>What is the height of the tree?   What nodes are on level 2?</a:t>
            </a:r>
          </a:p>
          <a:p>
            <a:r>
              <a:rPr lang="en-US" sz="1200" dirty="0">
                <a:latin typeface="Times New Roman" pitchFamily="18" charset="0"/>
              </a:rPr>
              <a:t>	</a:t>
            </a:r>
            <a:r>
              <a:rPr lang="en-US" sz="1800" dirty="0">
                <a:solidFill>
                  <a:srgbClr val="0070C0"/>
                </a:solidFill>
                <a:latin typeface="Times New Roman" pitchFamily="18" charset="0"/>
              </a:rPr>
              <a:t>height is 5		41, 75</a:t>
            </a:r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1447800" y="1105442"/>
            <a:ext cx="3346103" cy="2209335"/>
            <a:chOff x="912" y="624"/>
            <a:chExt cx="2696" cy="1902"/>
          </a:xfrm>
        </p:grpSpPr>
        <p:sp>
          <p:nvSpPr>
            <p:cNvPr id="2053" name="Oval 5"/>
            <p:cNvSpPr>
              <a:spLocks noChangeArrowheads="1"/>
            </p:cNvSpPr>
            <p:nvPr/>
          </p:nvSpPr>
          <p:spPr bwMode="auto">
            <a:xfrm>
              <a:off x="2400" y="62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58</a:t>
              </a:r>
            </a:p>
          </p:txBody>
        </p:sp>
        <p:sp>
          <p:nvSpPr>
            <p:cNvPr id="2054" name="Oval 6"/>
            <p:cNvSpPr>
              <a:spLocks noChangeArrowheads="1"/>
            </p:cNvSpPr>
            <p:nvPr/>
          </p:nvSpPr>
          <p:spPr bwMode="auto">
            <a:xfrm>
              <a:off x="1920" y="96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41</a:t>
              </a:r>
            </a:p>
          </p:txBody>
        </p:sp>
        <p:sp>
          <p:nvSpPr>
            <p:cNvPr id="2055" name="Oval 7"/>
            <p:cNvSpPr>
              <a:spLocks noChangeArrowheads="1"/>
            </p:cNvSpPr>
            <p:nvPr/>
          </p:nvSpPr>
          <p:spPr bwMode="auto">
            <a:xfrm>
              <a:off x="2880" y="96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75</a:t>
              </a:r>
            </a:p>
          </p:txBody>
        </p:sp>
        <p:sp>
          <p:nvSpPr>
            <p:cNvPr id="2057" name="Oval 9"/>
            <p:cNvSpPr>
              <a:spLocks noChangeArrowheads="1"/>
            </p:cNvSpPr>
            <p:nvPr/>
          </p:nvSpPr>
          <p:spPr bwMode="auto">
            <a:xfrm>
              <a:off x="2640" y="144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65</a:t>
              </a:r>
            </a:p>
          </p:txBody>
        </p:sp>
        <p:sp>
          <p:nvSpPr>
            <p:cNvPr id="2058" name="Oval 10"/>
            <p:cNvSpPr>
              <a:spLocks noChangeArrowheads="1"/>
            </p:cNvSpPr>
            <p:nvPr/>
          </p:nvSpPr>
          <p:spPr bwMode="auto">
            <a:xfrm>
              <a:off x="1632" y="144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35</a:t>
              </a:r>
            </a:p>
          </p:txBody>
        </p:sp>
        <p:sp>
          <p:nvSpPr>
            <p:cNvPr id="2059" name="Oval 11"/>
            <p:cNvSpPr>
              <a:spLocks noChangeArrowheads="1"/>
            </p:cNvSpPr>
            <p:nvPr/>
          </p:nvSpPr>
          <p:spPr bwMode="auto">
            <a:xfrm>
              <a:off x="1872" y="19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38</a:t>
              </a:r>
            </a:p>
          </p:txBody>
        </p:sp>
        <p:sp>
          <p:nvSpPr>
            <p:cNvPr id="2060" name="Oval 12"/>
            <p:cNvSpPr>
              <a:spLocks noChangeArrowheads="1"/>
            </p:cNvSpPr>
            <p:nvPr/>
          </p:nvSpPr>
          <p:spPr bwMode="auto">
            <a:xfrm>
              <a:off x="1296" y="19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19</a:t>
              </a:r>
            </a:p>
          </p:txBody>
        </p:sp>
        <p:sp>
          <p:nvSpPr>
            <p:cNvPr id="2061" name="Oval 13"/>
            <p:cNvSpPr>
              <a:spLocks noChangeArrowheads="1"/>
            </p:cNvSpPr>
            <p:nvPr/>
          </p:nvSpPr>
          <p:spPr bwMode="auto">
            <a:xfrm>
              <a:off x="1509" y="228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Times New Roman" pitchFamily="18" charset="0"/>
                </a:rPr>
                <a:t>23</a:t>
              </a:r>
            </a:p>
          </p:txBody>
        </p:sp>
        <p:sp>
          <p:nvSpPr>
            <p:cNvPr id="2062" name="Oval 14"/>
            <p:cNvSpPr>
              <a:spLocks noChangeArrowheads="1"/>
            </p:cNvSpPr>
            <p:nvPr/>
          </p:nvSpPr>
          <p:spPr bwMode="auto">
            <a:xfrm>
              <a:off x="1035" y="2265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63" name="Oval 15"/>
            <p:cNvSpPr>
              <a:spLocks noChangeArrowheads="1"/>
            </p:cNvSpPr>
            <p:nvPr/>
          </p:nvSpPr>
          <p:spPr bwMode="auto">
            <a:xfrm>
              <a:off x="3147" y="1439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85</a:t>
              </a:r>
            </a:p>
          </p:txBody>
        </p:sp>
        <p:sp>
          <p:nvSpPr>
            <p:cNvPr id="2064" name="Oval 16"/>
            <p:cNvSpPr>
              <a:spLocks noChangeArrowheads="1"/>
            </p:cNvSpPr>
            <p:nvPr/>
          </p:nvSpPr>
          <p:spPr bwMode="auto">
            <a:xfrm>
              <a:off x="2811" y="187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70</a:t>
              </a:r>
            </a:p>
          </p:txBody>
        </p:sp>
        <p:sp>
          <p:nvSpPr>
            <p:cNvPr id="2065" name="Oval 17"/>
            <p:cNvSpPr>
              <a:spLocks noChangeArrowheads="1"/>
            </p:cNvSpPr>
            <p:nvPr/>
          </p:nvSpPr>
          <p:spPr bwMode="auto">
            <a:xfrm>
              <a:off x="3368" y="187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93</a:t>
              </a:r>
            </a:p>
          </p:txBody>
        </p:sp>
        <p:sp>
          <p:nvSpPr>
            <p:cNvPr id="2066" name="Line 18"/>
            <p:cNvSpPr>
              <a:spLocks noChangeShapeType="1"/>
            </p:cNvSpPr>
            <p:nvPr/>
          </p:nvSpPr>
          <p:spPr bwMode="auto">
            <a:xfrm flipH="1">
              <a:off x="2112" y="816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" name="Line 19"/>
            <p:cNvSpPr>
              <a:spLocks noChangeShapeType="1"/>
            </p:cNvSpPr>
            <p:nvPr/>
          </p:nvSpPr>
          <p:spPr bwMode="auto">
            <a:xfrm>
              <a:off x="2592" y="816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" name="Line 20"/>
            <p:cNvSpPr>
              <a:spLocks noChangeShapeType="1"/>
            </p:cNvSpPr>
            <p:nvPr/>
          </p:nvSpPr>
          <p:spPr bwMode="auto">
            <a:xfrm flipH="1">
              <a:off x="1776" y="11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0" name="Line 22"/>
            <p:cNvSpPr>
              <a:spLocks noChangeShapeType="1"/>
            </p:cNvSpPr>
            <p:nvPr/>
          </p:nvSpPr>
          <p:spPr bwMode="auto">
            <a:xfrm flipH="1">
              <a:off x="2784" y="11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" name="Line 23"/>
            <p:cNvSpPr>
              <a:spLocks noChangeShapeType="1"/>
            </p:cNvSpPr>
            <p:nvPr/>
          </p:nvSpPr>
          <p:spPr bwMode="auto">
            <a:xfrm flipH="1">
              <a:off x="1392" y="1632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" name="Line 24"/>
            <p:cNvSpPr>
              <a:spLocks noChangeShapeType="1"/>
            </p:cNvSpPr>
            <p:nvPr/>
          </p:nvSpPr>
          <p:spPr bwMode="auto">
            <a:xfrm>
              <a:off x="1824" y="1632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" name="Line 25"/>
            <p:cNvSpPr>
              <a:spLocks noChangeShapeType="1"/>
            </p:cNvSpPr>
            <p:nvPr/>
          </p:nvSpPr>
          <p:spPr bwMode="auto">
            <a:xfrm>
              <a:off x="1465" y="2111"/>
              <a:ext cx="141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" name="Line 26"/>
            <p:cNvSpPr>
              <a:spLocks noChangeShapeType="1"/>
            </p:cNvSpPr>
            <p:nvPr/>
          </p:nvSpPr>
          <p:spPr bwMode="auto">
            <a:xfrm flipH="1">
              <a:off x="1219" y="2111"/>
              <a:ext cx="123" cy="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" name="Line 27"/>
            <p:cNvSpPr>
              <a:spLocks noChangeShapeType="1"/>
            </p:cNvSpPr>
            <p:nvPr/>
          </p:nvSpPr>
          <p:spPr bwMode="auto">
            <a:xfrm>
              <a:off x="3061" y="1193"/>
              <a:ext cx="184" cy="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6" name="Line 28"/>
            <p:cNvSpPr>
              <a:spLocks noChangeShapeType="1"/>
            </p:cNvSpPr>
            <p:nvPr/>
          </p:nvSpPr>
          <p:spPr bwMode="auto">
            <a:xfrm>
              <a:off x="2815" y="1652"/>
              <a:ext cx="140" cy="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7" name="Line 29"/>
            <p:cNvSpPr>
              <a:spLocks noChangeShapeType="1"/>
            </p:cNvSpPr>
            <p:nvPr/>
          </p:nvSpPr>
          <p:spPr bwMode="auto">
            <a:xfrm>
              <a:off x="3339" y="1631"/>
              <a:ext cx="152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" name="Rectangle 30"/>
            <p:cNvSpPr>
              <a:spLocks noChangeArrowheads="1"/>
            </p:cNvSpPr>
            <p:nvPr/>
          </p:nvSpPr>
          <p:spPr bwMode="auto">
            <a:xfrm>
              <a:off x="1200" y="624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" name="Text Box 31"/>
            <p:cNvSpPr txBox="1">
              <a:spLocks noChangeArrowheads="1"/>
            </p:cNvSpPr>
            <p:nvPr/>
          </p:nvSpPr>
          <p:spPr bwMode="auto">
            <a:xfrm>
              <a:off x="912" y="624"/>
              <a:ext cx="36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400">
                  <a:latin typeface="Times New Roman" pitchFamily="18" charset="0"/>
                </a:rPr>
                <a:t>tree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2080" name="Line 32"/>
            <p:cNvSpPr>
              <a:spLocks noChangeShapeType="1"/>
            </p:cNvSpPr>
            <p:nvPr/>
          </p:nvSpPr>
          <p:spPr bwMode="auto">
            <a:xfrm flipV="1">
              <a:off x="1296" y="72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12"/>
            <p:cNvSpPr>
              <a:spLocks noChangeArrowheads="1"/>
            </p:cNvSpPr>
            <p:nvPr/>
          </p:nvSpPr>
          <p:spPr bwMode="auto">
            <a:xfrm>
              <a:off x="2391" y="187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60</a:t>
              </a:r>
            </a:p>
          </p:txBody>
        </p:sp>
        <p:sp>
          <p:nvSpPr>
            <p:cNvPr id="34" name="Line 23"/>
            <p:cNvSpPr>
              <a:spLocks noChangeShapeType="1"/>
            </p:cNvSpPr>
            <p:nvPr/>
          </p:nvSpPr>
          <p:spPr bwMode="auto">
            <a:xfrm flipH="1">
              <a:off x="2570" y="1652"/>
              <a:ext cx="123" cy="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297580" y="162882"/>
            <a:ext cx="8513565" cy="80781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dirty="0">
                <a:sym typeface="Arial"/>
              </a:rPr>
              <a:t>Activity 2 |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5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Heaps</a:t>
            </a:r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0049" y="1045028"/>
            <a:ext cx="8229601" cy="48999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b="1" dirty="0">
                <a:solidFill>
                  <a:srgbClr val="7030A0"/>
                </a:solidFill>
              </a:rPr>
              <a:t>Complete binary tree </a:t>
            </a:r>
            <a:r>
              <a:rPr dirty="0"/>
              <a:t>whose nodes contain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Comparable</a:t>
            </a:r>
            <a:r>
              <a:rPr dirty="0"/>
              <a:t> objects and are organized as follows:</a:t>
            </a:r>
          </a:p>
          <a:p>
            <a:pPr lvl="1"/>
            <a:r>
              <a:rPr sz="2000" dirty="0"/>
              <a:t>Each node contains an object  no smaller/larger than objects in its descendants</a:t>
            </a:r>
          </a:p>
          <a:p>
            <a:pPr lvl="1"/>
            <a:r>
              <a:rPr sz="2000" b="1" i="1" dirty="0" err="1"/>
              <a:t>Maxheap</a:t>
            </a:r>
            <a:r>
              <a:rPr sz="2000" dirty="0"/>
              <a:t>: object in node greater than or equal to its descendant objects</a:t>
            </a:r>
          </a:p>
          <a:p>
            <a:pPr lvl="1"/>
            <a:r>
              <a:rPr sz="2000" b="1" i="1" dirty="0" err="1"/>
              <a:t>Minheap</a:t>
            </a:r>
            <a:r>
              <a:rPr sz="2000" dirty="0"/>
              <a:t>: object in node less than or equal to its descendant objects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Complete binary tree </a:t>
            </a:r>
          </a:p>
          <a:p>
            <a:pPr lvl="2"/>
            <a:r>
              <a:rPr lang="en-US" sz="1800" dirty="0"/>
              <a:t>Binary tree in which every level, except possibly the last, is completely filled, and all nodes are as far left as possible</a:t>
            </a:r>
          </a:p>
          <a:p>
            <a:pPr lvl="1"/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598762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Heaps</a:t>
            </a:r>
          </a:p>
        </p:txBody>
      </p:sp>
      <p:sp>
        <p:nvSpPr>
          <p:cNvPr id="207" name="FIGURE 24-21 Two heaps that contain the same values"/>
          <p:cNvSpPr txBox="1">
            <a:spLocks noGrp="1"/>
          </p:cNvSpPr>
          <p:nvPr>
            <p:ph type="body" sz="quarter" idx="1"/>
          </p:nvPr>
        </p:nvSpPr>
        <p:spPr>
          <a:xfrm>
            <a:off x="394447" y="5551466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557784">
              <a:defRPr sz="2684"/>
            </a:lvl1pPr>
          </a:lstStyle>
          <a:p>
            <a:r>
              <a:rPr sz="2000" b="0" dirty="0"/>
              <a:t>Two heaps that contain the same values</a:t>
            </a:r>
            <a:r>
              <a:rPr lang="en-US" sz="2000" b="0" dirty="0"/>
              <a:t>. </a:t>
            </a:r>
            <a:r>
              <a:rPr lang="en-US" sz="2000" b="0" dirty="0" err="1"/>
              <a:t>Maxheap</a:t>
            </a:r>
            <a:r>
              <a:rPr lang="en-US" sz="2000" b="0" dirty="0"/>
              <a:t> serves as a priority queue</a:t>
            </a:r>
            <a:endParaRPr sz="2000" b="0" dirty="0"/>
          </a:p>
        </p:txBody>
      </p:sp>
      <p:pic>
        <p:nvPicPr>
          <p:cNvPr id="208" name="A binary tree displays Max heap and Min heaps.&#10;&#10;Picture 2" descr="A binary tree displays Max heap and Min heap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447" y="1113747"/>
            <a:ext cx="4088121" cy="4028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A binary tree displays Max heap and Min heaps.&#10;&#10;Picture 2" descr="A binary tree displays Max heap and Min heaps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0217" y="1113747"/>
            <a:ext cx="4032170" cy="40284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212676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Search Tree</a:t>
            </a:r>
            <a:r>
              <a:rPr lang="en-US" dirty="0"/>
              <a:t> (BST)</a:t>
            </a:r>
            <a:endParaRPr dirty="0"/>
          </a:p>
        </p:txBody>
      </p:sp>
      <p:sp>
        <p:nvSpPr>
          <p:cNvPr id="187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40145" y="961901"/>
            <a:ext cx="8622855" cy="4886116"/>
          </a:xfrm>
          <a:prstGeom prst="rect">
            <a:avLst/>
          </a:prstGeom>
        </p:spPr>
        <p:txBody>
          <a:bodyPr/>
          <a:lstStyle/>
          <a:p>
            <a:r>
              <a:rPr dirty="0"/>
              <a:t>For each node in a binary search tree</a:t>
            </a:r>
          </a:p>
          <a:p>
            <a:pPr lvl="1"/>
            <a:r>
              <a:rPr sz="2000" dirty="0"/>
              <a:t>Node’s data is greater than all data in node’s left subtree</a:t>
            </a:r>
          </a:p>
          <a:p>
            <a:pPr lvl="1"/>
            <a:r>
              <a:rPr sz="2000" dirty="0"/>
              <a:t>Node’s data is less than all data in node’s right subtree</a:t>
            </a:r>
          </a:p>
          <a:p>
            <a:r>
              <a:rPr dirty="0"/>
              <a:t>Every node in a binary search tree is the root of a binary search tree</a:t>
            </a:r>
          </a:p>
        </p:txBody>
      </p:sp>
      <p:pic>
        <p:nvPicPr>
          <p:cNvPr id="188" name="A diagram illustrates binary tree. Jared is set as root. Brittany and Megan are its children. Brett and Doug are children of Brittany. Jim and Whitney are children of Megan.&#10;&#10;Picture 2" descr="A diagram illustrates binary tree. Jared is set as root. Brittany and Megan are its children. Brett and Doug are children of Brittany. Jim and Whitney are children of Megan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7301" y="3429000"/>
            <a:ext cx="6193931" cy="23271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FIGURE 24-19 A binary search tree of names"/>
          <p:cNvSpPr txBox="1"/>
          <p:nvPr/>
        </p:nvSpPr>
        <p:spPr>
          <a:xfrm>
            <a:off x="443971" y="5848016"/>
            <a:ext cx="8229601" cy="581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612648">
              <a:defRPr sz="2948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000" b="0" dirty="0"/>
              <a:t>A binary search tree of names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249435" y="107194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Search Tree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92" name="FIGURE 24-20 Two binary search trees containing the same data as the tree in Figure 24-19"/>
          <p:cNvSpPr txBox="1">
            <a:spLocks noGrp="1"/>
          </p:cNvSpPr>
          <p:nvPr>
            <p:ph type="body" sz="quarter" idx="1"/>
          </p:nvPr>
        </p:nvSpPr>
        <p:spPr>
          <a:xfrm>
            <a:off x="457200" y="5668578"/>
            <a:ext cx="8229600" cy="499993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sz="2000" b="0" dirty="0"/>
              <a:t>Two binary search trees containing the same data as the tree</a:t>
            </a:r>
          </a:p>
        </p:txBody>
      </p:sp>
      <p:pic>
        <p:nvPicPr>
          <p:cNvPr id="193" name="A diagram illustrates 2 binary search trees.&#10;&#10;Picture 2" descr="A diagram illustrates 2 binary search tree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218" y="2387600"/>
            <a:ext cx="4037096" cy="2471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A diagram illustrates 2 binary search trees.&#10;&#10;Picture 2" descr="A diagram illustrates 2 binary search trees.Picture 2"/>
          <p:cNvPicPr>
            <a:picLocks noChangeAspect="1"/>
          </p:cNvPicPr>
          <p:nvPr/>
        </p:nvPicPr>
        <p:blipFill>
          <a:blip r:embed="rId4">
            <a:extLst/>
          </a:blip>
          <a:srcRect t="540" r="510" b="3"/>
          <a:stretch>
            <a:fillRect/>
          </a:stretch>
        </p:blipFill>
        <p:spPr>
          <a:xfrm>
            <a:off x="4439607" y="1320800"/>
            <a:ext cx="4500644" cy="4149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964" y="0"/>
                </a:moveTo>
                <a:cubicBezTo>
                  <a:pt x="938" y="0"/>
                  <a:pt x="955" y="78"/>
                  <a:pt x="1000" y="173"/>
                </a:cubicBezTo>
                <a:cubicBezTo>
                  <a:pt x="1106" y="395"/>
                  <a:pt x="1105" y="643"/>
                  <a:pt x="998" y="809"/>
                </a:cubicBezTo>
                <a:cubicBezTo>
                  <a:pt x="929" y="916"/>
                  <a:pt x="927" y="940"/>
                  <a:pt x="990" y="940"/>
                </a:cubicBezTo>
                <a:cubicBezTo>
                  <a:pt x="1103" y="940"/>
                  <a:pt x="1272" y="567"/>
                  <a:pt x="1219" y="434"/>
                </a:cubicBezTo>
                <a:cubicBezTo>
                  <a:pt x="1194" y="373"/>
                  <a:pt x="1179" y="300"/>
                  <a:pt x="1185" y="272"/>
                </a:cubicBezTo>
                <a:cubicBezTo>
                  <a:pt x="1198" y="209"/>
                  <a:pt x="1029" y="0"/>
                  <a:pt x="964" y="0"/>
                </a:cubicBezTo>
                <a:close/>
                <a:moveTo>
                  <a:pt x="471" y="37"/>
                </a:moveTo>
                <a:cubicBezTo>
                  <a:pt x="382" y="18"/>
                  <a:pt x="305" y="53"/>
                  <a:pt x="249" y="145"/>
                </a:cubicBezTo>
                <a:cubicBezTo>
                  <a:pt x="138" y="330"/>
                  <a:pt x="137" y="609"/>
                  <a:pt x="249" y="794"/>
                </a:cubicBezTo>
                <a:cubicBezTo>
                  <a:pt x="351" y="963"/>
                  <a:pt x="424" y="982"/>
                  <a:pt x="414" y="837"/>
                </a:cubicBezTo>
                <a:cubicBezTo>
                  <a:pt x="408" y="754"/>
                  <a:pt x="441" y="737"/>
                  <a:pt x="585" y="752"/>
                </a:cubicBezTo>
                <a:cubicBezTo>
                  <a:pt x="930" y="788"/>
                  <a:pt x="1019" y="554"/>
                  <a:pt x="770" y="257"/>
                </a:cubicBezTo>
                <a:cubicBezTo>
                  <a:pt x="662" y="130"/>
                  <a:pt x="560" y="56"/>
                  <a:pt x="471" y="37"/>
                </a:cubicBezTo>
                <a:close/>
                <a:moveTo>
                  <a:pt x="1012" y="2460"/>
                </a:moveTo>
                <a:lnTo>
                  <a:pt x="725" y="2613"/>
                </a:lnTo>
                <a:cubicBezTo>
                  <a:pt x="154" y="2916"/>
                  <a:pt x="9" y="3556"/>
                  <a:pt x="392" y="4084"/>
                </a:cubicBezTo>
                <a:cubicBezTo>
                  <a:pt x="638" y="4424"/>
                  <a:pt x="815" y="4459"/>
                  <a:pt x="2292" y="4460"/>
                </a:cubicBezTo>
                <a:lnTo>
                  <a:pt x="3634" y="4460"/>
                </a:lnTo>
                <a:lnTo>
                  <a:pt x="3949" y="4762"/>
                </a:lnTo>
                <a:cubicBezTo>
                  <a:pt x="4123" y="4928"/>
                  <a:pt x="4259" y="5104"/>
                  <a:pt x="4253" y="5154"/>
                </a:cubicBezTo>
                <a:cubicBezTo>
                  <a:pt x="4246" y="5206"/>
                  <a:pt x="4135" y="5277"/>
                  <a:pt x="3992" y="5323"/>
                </a:cubicBezTo>
                <a:cubicBezTo>
                  <a:pt x="3761" y="5396"/>
                  <a:pt x="3371" y="5728"/>
                  <a:pt x="3434" y="5797"/>
                </a:cubicBezTo>
                <a:cubicBezTo>
                  <a:pt x="3449" y="5814"/>
                  <a:pt x="3425" y="5882"/>
                  <a:pt x="3381" y="5950"/>
                </a:cubicBezTo>
                <a:cubicBezTo>
                  <a:pt x="3281" y="6104"/>
                  <a:pt x="3279" y="6396"/>
                  <a:pt x="3376" y="6547"/>
                </a:cubicBezTo>
                <a:cubicBezTo>
                  <a:pt x="3417" y="6611"/>
                  <a:pt x="3457" y="6688"/>
                  <a:pt x="3464" y="6720"/>
                </a:cubicBezTo>
                <a:cubicBezTo>
                  <a:pt x="3500" y="6876"/>
                  <a:pt x="3543" y="6934"/>
                  <a:pt x="3712" y="7047"/>
                </a:cubicBezTo>
                <a:cubicBezTo>
                  <a:pt x="3813" y="7115"/>
                  <a:pt x="3919" y="7155"/>
                  <a:pt x="3948" y="7136"/>
                </a:cubicBezTo>
                <a:cubicBezTo>
                  <a:pt x="3976" y="7117"/>
                  <a:pt x="4014" y="7130"/>
                  <a:pt x="4034" y="7165"/>
                </a:cubicBezTo>
                <a:cubicBezTo>
                  <a:pt x="4054" y="7200"/>
                  <a:pt x="4105" y="7213"/>
                  <a:pt x="4146" y="7196"/>
                </a:cubicBezTo>
                <a:cubicBezTo>
                  <a:pt x="4187" y="7179"/>
                  <a:pt x="4233" y="7191"/>
                  <a:pt x="4251" y="7222"/>
                </a:cubicBezTo>
                <a:cubicBezTo>
                  <a:pt x="4270" y="7255"/>
                  <a:pt x="4761" y="7279"/>
                  <a:pt x="5437" y="7279"/>
                </a:cubicBezTo>
                <a:lnTo>
                  <a:pt x="6593" y="7279"/>
                </a:lnTo>
                <a:lnTo>
                  <a:pt x="6759" y="7483"/>
                </a:lnTo>
                <a:cubicBezTo>
                  <a:pt x="6851" y="7596"/>
                  <a:pt x="6946" y="7689"/>
                  <a:pt x="6971" y="7689"/>
                </a:cubicBezTo>
                <a:cubicBezTo>
                  <a:pt x="6996" y="7689"/>
                  <a:pt x="7087" y="7768"/>
                  <a:pt x="7171" y="7864"/>
                </a:cubicBezTo>
                <a:cubicBezTo>
                  <a:pt x="7284" y="7991"/>
                  <a:pt x="7305" y="8044"/>
                  <a:pt x="7249" y="8060"/>
                </a:cubicBezTo>
                <a:cubicBezTo>
                  <a:pt x="7207" y="8073"/>
                  <a:pt x="7052" y="8116"/>
                  <a:pt x="6904" y="8154"/>
                </a:cubicBezTo>
                <a:cubicBezTo>
                  <a:pt x="6342" y="8300"/>
                  <a:pt x="6034" y="8787"/>
                  <a:pt x="6163" y="9325"/>
                </a:cubicBezTo>
                <a:cubicBezTo>
                  <a:pt x="6241" y="9653"/>
                  <a:pt x="6503" y="9943"/>
                  <a:pt x="6802" y="10033"/>
                </a:cubicBezTo>
                <a:cubicBezTo>
                  <a:pt x="6921" y="10069"/>
                  <a:pt x="7537" y="10096"/>
                  <a:pt x="8248" y="10096"/>
                </a:cubicBezTo>
                <a:lnTo>
                  <a:pt x="9487" y="10096"/>
                </a:lnTo>
                <a:lnTo>
                  <a:pt x="9805" y="10396"/>
                </a:lnTo>
                <a:cubicBezTo>
                  <a:pt x="10131" y="10702"/>
                  <a:pt x="10162" y="10800"/>
                  <a:pt x="9932" y="10800"/>
                </a:cubicBezTo>
                <a:cubicBezTo>
                  <a:pt x="9670" y="10800"/>
                  <a:pt x="9207" y="11037"/>
                  <a:pt x="9059" y="11247"/>
                </a:cubicBezTo>
                <a:cubicBezTo>
                  <a:pt x="8871" y="11514"/>
                  <a:pt x="8820" y="11983"/>
                  <a:pt x="8961" y="12151"/>
                </a:cubicBezTo>
                <a:cubicBezTo>
                  <a:pt x="9014" y="12215"/>
                  <a:pt x="9041" y="12267"/>
                  <a:pt x="9020" y="12267"/>
                </a:cubicBezTo>
                <a:cubicBezTo>
                  <a:pt x="9000" y="12267"/>
                  <a:pt x="9024" y="12333"/>
                  <a:pt x="9071" y="12412"/>
                </a:cubicBezTo>
                <a:cubicBezTo>
                  <a:pt x="9168" y="12573"/>
                  <a:pt x="9579" y="12810"/>
                  <a:pt x="9729" y="12793"/>
                </a:cubicBezTo>
                <a:cubicBezTo>
                  <a:pt x="9782" y="12787"/>
                  <a:pt x="10387" y="12785"/>
                  <a:pt x="11071" y="12789"/>
                </a:cubicBezTo>
                <a:lnTo>
                  <a:pt x="12315" y="12799"/>
                </a:lnTo>
                <a:lnTo>
                  <a:pt x="12668" y="13144"/>
                </a:lnTo>
                <a:cubicBezTo>
                  <a:pt x="12913" y="13386"/>
                  <a:pt x="12994" y="13498"/>
                  <a:pt x="12938" y="13517"/>
                </a:cubicBezTo>
                <a:cubicBezTo>
                  <a:pt x="12893" y="13533"/>
                  <a:pt x="12753" y="13576"/>
                  <a:pt x="12626" y="13613"/>
                </a:cubicBezTo>
                <a:cubicBezTo>
                  <a:pt x="11921" y="13821"/>
                  <a:pt x="11686" y="14696"/>
                  <a:pt x="12193" y="15222"/>
                </a:cubicBezTo>
                <a:cubicBezTo>
                  <a:pt x="12312" y="15345"/>
                  <a:pt x="12438" y="15433"/>
                  <a:pt x="12473" y="15419"/>
                </a:cubicBezTo>
                <a:cubicBezTo>
                  <a:pt x="12508" y="15404"/>
                  <a:pt x="12583" y="15429"/>
                  <a:pt x="12639" y="15474"/>
                </a:cubicBezTo>
                <a:cubicBezTo>
                  <a:pt x="12720" y="15538"/>
                  <a:pt x="13007" y="15555"/>
                  <a:pt x="13966" y="15555"/>
                </a:cubicBezTo>
                <a:lnTo>
                  <a:pt x="15192" y="15555"/>
                </a:lnTo>
                <a:lnTo>
                  <a:pt x="15482" y="15838"/>
                </a:lnTo>
                <a:cubicBezTo>
                  <a:pt x="15641" y="15993"/>
                  <a:pt x="15757" y="16148"/>
                  <a:pt x="15738" y="16182"/>
                </a:cubicBezTo>
                <a:cubicBezTo>
                  <a:pt x="15718" y="16216"/>
                  <a:pt x="15591" y="16259"/>
                  <a:pt x="15455" y="16279"/>
                </a:cubicBezTo>
                <a:cubicBezTo>
                  <a:pt x="14992" y="16348"/>
                  <a:pt x="14670" y="16752"/>
                  <a:pt x="14670" y="17266"/>
                </a:cubicBezTo>
                <a:cubicBezTo>
                  <a:pt x="14670" y="17595"/>
                  <a:pt x="14865" y="17915"/>
                  <a:pt x="15173" y="18094"/>
                </a:cubicBezTo>
                <a:cubicBezTo>
                  <a:pt x="15389" y="18219"/>
                  <a:pt x="15473" y="18227"/>
                  <a:pt x="16722" y="18245"/>
                </a:cubicBezTo>
                <a:lnTo>
                  <a:pt x="18044" y="18263"/>
                </a:lnTo>
                <a:lnTo>
                  <a:pt x="18210" y="18428"/>
                </a:lnTo>
                <a:cubicBezTo>
                  <a:pt x="18303" y="18519"/>
                  <a:pt x="18483" y="18692"/>
                  <a:pt x="18609" y="18813"/>
                </a:cubicBezTo>
                <a:cubicBezTo>
                  <a:pt x="18735" y="18933"/>
                  <a:pt x="18825" y="19054"/>
                  <a:pt x="18809" y="19083"/>
                </a:cubicBezTo>
                <a:cubicBezTo>
                  <a:pt x="18792" y="19112"/>
                  <a:pt x="18457" y="19136"/>
                  <a:pt x="18065" y="19136"/>
                </a:cubicBezTo>
                <a:cubicBezTo>
                  <a:pt x="17482" y="19137"/>
                  <a:pt x="17310" y="19158"/>
                  <a:pt x="17126" y="19248"/>
                </a:cubicBezTo>
                <a:cubicBezTo>
                  <a:pt x="16906" y="19356"/>
                  <a:pt x="16675" y="19561"/>
                  <a:pt x="16671" y="19649"/>
                </a:cubicBezTo>
                <a:cubicBezTo>
                  <a:pt x="16671" y="19673"/>
                  <a:pt x="16648" y="19786"/>
                  <a:pt x="16621" y="19899"/>
                </a:cubicBezTo>
                <a:cubicBezTo>
                  <a:pt x="16560" y="20144"/>
                  <a:pt x="16619" y="20472"/>
                  <a:pt x="16761" y="20679"/>
                </a:cubicBezTo>
                <a:cubicBezTo>
                  <a:pt x="16875" y="20845"/>
                  <a:pt x="17152" y="21042"/>
                  <a:pt x="17199" y="20991"/>
                </a:cubicBezTo>
                <a:cubicBezTo>
                  <a:pt x="17215" y="20973"/>
                  <a:pt x="17280" y="20997"/>
                  <a:pt x="17343" y="21045"/>
                </a:cubicBezTo>
                <a:cubicBezTo>
                  <a:pt x="17510" y="21172"/>
                  <a:pt x="20709" y="21172"/>
                  <a:pt x="20877" y="21045"/>
                </a:cubicBezTo>
                <a:cubicBezTo>
                  <a:pt x="20939" y="20997"/>
                  <a:pt x="21004" y="20976"/>
                  <a:pt x="21022" y="20995"/>
                </a:cubicBezTo>
                <a:cubicBezTo>
                  <a:pt x="21083" y="21061"/>
                  <a:pt x="21448" y="20708"/>
                  <a:pt x="21524" y="20510"/>
                </a:cubicBezTo>
                <a:cubicBezTo>
                  <a:pt x="21575" y="20377"/>
                  <a:pt x="21600" y="20217"/>
                  <a:pt x="21597" y="20063"/>
                </a:cubicBezTo>
                <a:cubicBezTo>
                  <a:pt x="21594" y="19909"/>
                  <a:pt x="21563" y="19759"/>
                  <a:pt x="21507" y="19646"/>
                </a:cubicBezTo>
                <a:cubicBezTo>
                  <a:pt x="21456" y="19542"/>
                  <a:pt x="21420" y="19438"/>
                  <a:pt x="21426" y="19414"/>
                </a:cubicBezTo>
                <a:cubicBezTo>
                  <a:pt x="21432" y="19390"/>
                  <a:pt x="21419" y="19374"/>
                  <a:pt x="21397" y="19379"/>
                </a:cubicBezTo>
                <a:cubicBezTo>
                  <a:pt x="21375" y="19384"/>
                  <a:pt x="21246" y="19332"/>
                  <a:pt x="21112" y="19263"/>
                </a:cubicBezTo>
                <a:cubicBezTo>
                  <a:pt x="20896" y="19152"/>
                  <a:pt x="20773" y="19137"/>
                  <a:pt x="20019" y="19136"/>
                </a:cubicBezTo>
                <a:lnTo>
                  <a:pt x="19170" y="19136"/>
                </a:lnTo>
                <a:lnTo>
                  <a:pt x="18761" y="18748"/>
                </a:lnTo>
                <a:cubicBezTo>
                  <a:pt x="18537" y="18535"/>
                  <a:pt x="18364" y="18340"/>
                  <a:pt x="18378" y="18316"/>
                </a:cubicBezTo>
                <a:cubicBezTo>
                  <a:pt x="18392" y="18292"/>
                  <a:pt x="18536" y="18257"/>
                  <a:pt x="18700" y="18239"/>
                </a:cubicBezTo>
                <a:cubicBezTo>
                  <a:pt x="18864" y="18221"/>
                  <a:pt x="19091" y="18150"/>
                  <a:pt x="19204" y="18081"/>
                </a:cubicBezTo>
                <a:cubicBezTo>
                  <a:pt x="19435" y="17940"/>
                  <a:pt x="19678" y="17595"/>
                  <a:pt x="19634" y="17470"/>
                </a:cubicBezTo>
                <a:cubicBezTo>
                  <a:pt x="19618" y="17425"/>
                  <a:pt x="19630" y="17361"/>
                  <a:pt x="19661" y="17327"/>
                </a:cubicBezTo>
                <a:cubicBezTo>
                  <a:pt x="19756" y="17224"/>
                  <a:pt x="19661" y="16879"/>
                  <a:pt x="19475" y="16658"/>
                </a:cubicBezTo>
                <a:cubicBezTo>
                  <a:pt x="19148" y="16268"/>
                  <a:pt x="19110" y="16259"/>
                  <a:pt x="17548" y="16259"/>
                </a:cubicBezTo>
                <a:lnTo>
                  <a:pt x="16141" y="16259"/>
                </a:lnTo>
                <a:lnTo>
                  <a:pt x="15814" y="15952"/>
                </a:lnTo>
                <a:cubicBezTo>
                  <a:pt x="15633" y="15783"/>
                  <a:pt x="15502" y="15627"/>
                  <a:pt x="15524" y="15604"/>
                </a:cubicBezTo>
                <a:cubicBezTo>
                  <a:pt x="15546" y="15582"/>
                  <a:pt x="15727" y="15555"/>
                  <a:pt x="15927" y="15545"/>
                </a:cubicBezTo>
                <a:cubicBezTo>
                  <a:pt x="16239" y="15531"/>
                  <a:pt x="16327" y="15500"/>
                  <a:pt x="16536" y="15336"/>
                </a:cubicBezTo>
                <a:cubicBezTo>
                  <a:pt x="16981" y="14986"/>
                  <a:pt x="17082" y="14409"/>
                  <a:pt x="16773" y="13977"/>
                </a:cubicBezTo>
                <a:cubicBezTo>
                  <a:pt x="16718" y="13900"/>
                  <a:pt x="16672" y="13860"/>
                  <a:pt x="16671" y="13889"/>
                </a:cubicBezTo>
                <a:cubicBezTo>
                  <a:pt x="16671" y="13917"/>
                  <a:pt x="16638" y="13895"/>
                  <a:pt x="16599" y="13839"/>
                </a:cubicBezTo>
                <a:cubicBezTo>
                  <a:pt x="16426" y="13592"/>
                  <a:pt x="16208" y="13560"/>
                  <a:pt x="14709" y="13560"/>
                </a:cubicBezTo>
                <a:lnTo>
                  <a:pt x="13280" y="13560"/>
                </a:lnTo>
                <a:lnTo>
                  <a:pt x="13085" y="13339"/>
                </a:lnTo>
                <a:cubicBezTo>
                  <a:pt x="12978" y="13218"/>
                  <a:pt x="12836" y="13077"/>
                  <a:pt x="12770" y="13027"/>
                </a:cubicBezTo>
                <a:cubicBezTo>
                  <a:pt x="12602" y="12898"/>
                  <a:pt x="12683" y="12797"/>
                  <a:pt x="12951" y="12797"/>
                </a:cubicBezTo>
                <a:cubicBezTo>
                  <a:pt x="13483" y="12797"/>
                  <a:pt x="13878" y="12377"/>
                  <a:pt x="13895" y="11793"/>
                </a:cubicBezTo>
                <a:cubicBezTo>
                  <a:pt x="13904" y="11480"/>
                  <a:pt x="13891" y="11440"/>
                  <a:pt x="13705" y="11223"/>
                </a:cubicBezTo>
                <a:cubicBezTo>
                  <a:pt x="13391" y="10854"/>
                  <a:pt x="13157" y="10805"/>
                  <a:pt x="11680" y="10798"/>
                </a:cubicBezTo>
                <a:lnTo>
                  <a:pt x="10431" y="10793"/>
                </a:lnTo>
                <a:lnTo>
                  <a:pt x="10115" y="10495"/>
                </a:lnTo>
                <a:cubicBezTo>
                  <a:pt x="9942" y="10331"/>
                  <a:pt x="9815" y="10175"/>
                  <a:pt x="9831" y="10147"/>
                </a:cubicBezTo>
                <a:cubicBezTo>
                  <a:pt x="9847" y="10119"/>
                  <a:pt x="9972" y="10095"/>
                  <a:pt x="10112" y="10094"/>
                </a:cubicBezTo>
                <a:cubicBezTo>
                  <a:pt x="10402" y="10092"/>
                  <a:pt x="10746" y="9942"/>
                  <a:pt x="10919" y="9737"/>
                </a:cubicBezTo>
                <a:cubicBezTo>
                  <a:pt x="11161" y="9451"/>
                  <a:pt x="11223" y="9000"/>
                  <a:pt x="11058" y="8744"/>
                </a:cubicBezTo>
                <a:cubicBezTo>
                  <a:pt x="11006" y="8665"/>
                  <a:pt x="10969" y="8592"/>
                  <a:pt x="10975" y="8584"/>
                </a:cubicBezTo>
                <a:cubicBezTo>
                  <a:pt x="10999" y="8553"/>
                  <a:pt x="10900" y="8327"/>
                  <a:pt x="10865" y="8333"/>
                </a:cubicBezTo>
                <a:cubicBezTo>
                  <a:pt x="10843" y="8336"/>
                  <a:pt x="10751" y="8296"/>
                  <a:pt x="10660" y="8244"/>
                </a:cubicBezTo>
                <a:cubicBezTo>
                  <a:pt x="10568" y="8193"/>
                  <a:pt x="10458" y="8165"/>
                  <a:pt x="10417" y="8182"/>
                </a:cubicBezTo>
                <a:cubicBezTo>
                  <a:pt x="10376" y="8199"/>
                  <a:pt x="10330" y="8187"/>
                  <a:pt x="10312" y="8156"/>
                </a:cubicBezTo>
                <a:cubicBezTo>
                  <a:pt x="10293" y="8123"/>
                  <a:pt x="9737" y="8101"/>
                  <a:pt x="8951" y="8101"/>
                </a:cubicBezTo>
                <a:lnTo>
                  <a:pt x="7624" y="8101"/>
                </a:lnTo>
                <a:lnTo>
                  <a:pt x="7251" y="7741"/>
                </a:lnTo>
                <a:cubicBezTo>
                  <a:pt x="7046" y="7543"/>
                  <a:pt x="6891" y="7359"/>
                  <a:pt x="6907" y="7331"/>
                </a:cubicBezTo>
                <a:cubicBezTo>
                  <a:pt x="6923" y="7302"/>
                  <a:pt x="7044" y="7279"/>
                  <a:pt x="7175" y="7279"/>
                </a:cubicBezTo>
                <a:cubicBezTo>
                  <a:pt x="7306" y="7279"/>
                  <a:pt x="7549" y="7223"/>
                  <a:pt x="7715" y="7156"/>
                </a:cubicBezTo>
                <a:cubicBezTo>
                  <a:pt x="8122" y="6991"/>
                  <a:pt x="8310" y="6696"/>
                  <a:pt x="8310" y="6226"/>
                </a:cubicBezTo>
                <a:cubicBezTo>
                  <a:pt x="8310" y="5821"/>
                  <a:pt x="8169" y="5582"/>
                  <a:pt x="7826" y="5402"/>
                </a:cubicBezTo>
                <a:cubicBezTo>
                  <a:pt x="7594" y="5280"/>
                  <a:pt x="7543" y="5277"/>
                  <a:pt x="6344" y="5317"/>
                </a:cubicBezTo>
                <a:cubicBezTo>
                  <a:pt x="5436" y="5347"/>
                  <a:pt x="5094" y="5341"/>
                  <a:pt x="5066" y="5292"/>
                </a:cubicBezTo>
                <a:cubicBezTo>
                  <a:pt x="5045" y="5255"/>
                  <a:pt x="4937" y="5223"/>
                  <a:pt x="4824" y="5223"/>
                </a:cubicBezTo>
                <a:cubicBezTo>
                  <a:pt x="4689" y="5223"/>
                  <a:pt x="4585" y="5185"/>
                  <a:pt x="4522" y="5109"/>
                </a:cubicBezTo>
                <a:cubicBezTo>
                  <a:pt x="4469" y="5046"/>
                  <a:pt x="4411" y="5000"/>
                  <a:pt x="4392" y="5007"/>
                </a:cubicBezTo>
                <a:cubicBezTo>
                  <a:pt x="4335" y="5026"/>
                  <a:pt x="3949" y="4541"/>
                  <a:pt x="3988" y="4499"/>
                </a:cubicBezTo>
                <a:cubicBezTo>
                  <a:pt x="4008" y="4478"/>
                  <a:pt x="4107" y="4460"/>
                  <a:pt x="4209" y="4460"/>
                </a:cubicBezTo>
                <a:cubicBezTo>
                  <a:pt x="4310" y="4460"/>
                  <a:pt x="4445" y="4429"/>
                  <a:pt x="4510" y="4391"/>
                </a:cubicBezTo>
                <a:cubicBezTo>
                  <a:pt x="4575" y="4352"/>
                  <a:pt x="4655" y="4316"/>
                  <a:pt x="4687" y="4310"/>
                </a:cubicBezTo>
                <a:cubicBezTo>
                  <a:pt x="4769" y="4294"/>
                  <a:pt x="5063" y="3986"/>
                  <a:pt x="5049" y="3931"/>
                </a:cubicBezTo>
                <a:cubicBezTo>
                  <a:pt x="5043" y="3906"/>
                  <a:pt x="5073" y="3853"/>
                  <a:pt x="5117" y="3813"/>
                </a:cubicBezTo>
                <a:cubicBezTo>
                  <a:pt x="5277" y="3669"/>
                  <a:pt x="5195" y="3042"/>
                  <a:pt x="4998" y="2916"/>
                </a:cubicBezTo>
                <a:cubicBezTo>
                  <a:pt x="4957" y="2890"/>
                  <a:pt x="4937" y="2846"/>
                  <a:pt x="4953" y="2819"/>
                </a:cubicBezTo>
                <a:cubicBezTo>
                  <a:pt x="4968" y="2791"/>
                  <a:pt x="4865" y="2708"/>
                  <a:pt x="4724" y="2633"/>
                </a:cubicBezTo>
                <a:cubicBezTo>
                  <a:pt x="4473" y="2499"/>
                  <a:pt x="4425" y="2495"/>
                  <a:pt x="2739" y="2478"/>
                </a:cubicBezTo>
                <a:lnTo>
                  <a:pt x="1012" y="2460"/>
                </a:lnTo>
                <a:close/>
                <a:moveTo>
                  <a:pt x="2041" y="21216"/>
                </a:moveTo>
                <a:cubicBezTo>
                  <a:pt x="1947" y="21217"/>
                  <a:pt x="1881" y="21224"/>
                  <a:pt x="1868" y="21238"/>
                </a:cubicBezTo>
                <a:cubicBezTo>
                  <a:pt x="1853" y="21254"/>
                  <a:pt x="1676" y="21261"/>
                  <a:pt x="1475" y="21251"/>
                </a:cubicBezTo>
                <a:cubicBezTo>
                  <a:pt x="231" y="21189"/>
                  <a:pt x="0" y="21226"/>
                  <a:pt x="0" y="21490"/>
                </a:cubicBezTo>
                <a:cubicBezTo>
                  <a:pt x="0" y="21596"/>
                  <a:pt x="69" y="21600"/>
                  <a:pt x="1671" y="21600"/>
                </a:cubicBezTo>
                <a:cubicBezTo>
                  <a:pt x="3273" y="21600"/>
                  <a:pt x="3345" y="21596"/>
                  <a:pt x="3371" y="21488"/>
                </a:cubicBezTo>
                <a:cubicBezTo>
                  <a:pt x="3386" y="21426"/>
                  <a:pt x="3371" y="21346"/>
                  <a:pt x="3339" y="21311"/>
                </a:cubicBezTo>
                <a:cubicBezTo>
                  <a:pt x="3264" y="21230"/>
                  <a:pt x="3049" y="21229"/>
                  <a:pt x="3003" y="21309"/>
                </a:cubicBezTo>
                <a:cubicBezTo>
                  <a:pt x="2979" y="21352"/>
                  <a:pt x="2946" y="21352"/>
                  <a:pt x="2897" y="21308"/>
                </a:cubicBezTo>
                <a:cubicBezTo>
                  <a:pt x="2843" y="21260"/>
                  <a:pt x="2321" y="21212"/>
                  <a:pt x="2041" y="2121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to a Binary Search Tree</a:t>
            </a:r>
          </a:p>
        </p:txBody>
      </p:sp>
      <p:sp>
        <p:nvSpPr>
          <p:cNvPr id="104" name="FIGURE 26-4 A binary search tree before and after adding Chad"/>
          <p:cNvSpPr txBox="1">
            <a:spLocks noGrp="1"/>
          </p:cNvSpPr>
          <p:nvPr>
            <p:ph type="body" sz="quarter" idx="1"/>
          </p:nvPr>
        </p:nvSpPr>
        <p:spPr>
          <a:xfrm>
            <a:off x="457200" y="5586581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466344">
              <a:defRPr sz="2243"/>
            </a:lvl1pPr>
          </a:lstStyle>
          <a:p>
            <a:r>
              <a:rPr sz="2000" b="0" dirty="0">
                <a:solidFill>
                  <a:srgbClr val="7030A0"/>
                </a:solidFill>
              </a:rPr>
              <a:t>A binary search tree </a:t>
            </a:r>
            <a:r>
              <a:rPr sz="2000" dirty="0">
                <a:solidFill>
                  <a:srgbClr val="7030A0"/>
                </a:solidFill>
              </a:rPr>
              <a:t>before</a:t>
            </a:r>
            <a:r>
              <a:rPr sz="2000" b="0" dirty="0">
                <a:solidFill>
                  <a:srgbClr val="7030A0"/>
                </a:solidFill>
              </a:rPr>
              <a:t> and </a:t>
            </a:r>
            <a:r>
              <a:rPr sz="2000" dirty="0">
                <a:solidFill>
                  <a:srgbClr val="7030A0"/>
                </a:solidFill>
              </a:rPr>
              <a:t>after</a:t>
            </a:r>
            <a:r>
              <a:rPr sz="2000" b="0" dirty="0">
                <a:solidFill>
                  <a:srgbClr val="7030A0"/>
                </a:solidFill>
              </a:rPr>
              <a:t> adding Chad</a:t>
            </a:r>
          </a:p>
        </p:txBody>
      </p:sp>
      <p:pic>
        <p:nvPicPr>
          <p:cNvPr id="105" name="2 tree diagrams represent addition of search tree structure. There are 3 levels in first tree diagram before adding Chad" descr="2 tree diagrams represent addition of search tree structure. There are 3 levels in first tree diagram before adding Cha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311" y="1507507"/>
            <a:ext cx="4125906" cy="1921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2 tree diagrams represent addition of search tree structure. There are  4 levels after adding Chad.&#10;" descr="2 tree diagrams represent addition of search tree structure. There are  4 levels after adding Chad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1422" y="1507507"/>
            <a:ext cx="4137778" cy="251517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3EFAF346-D558-4797-BAF4-C131F23B9715}"/>
              </a:ext>
            </a:extLst>
          </p:cNvPr>
          <p:cNvSpPr/>
          <p:nvPr/>
        </p:nvSpPr>
        <p:spPr>
          <a:xfrm rot="10800000">
            <a:off x="5645149" y="4274440"/>
            <a:ext cx="215900" cy="581001"/>
          </a:xfrm>
          <a:prstGeom prst="downArrow">
            <a:avLst/>
          </a:prstGeom>
          <a:solidFill>
            <a:srgbClr val="7030A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54130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>
            <a:spLocks noGrp="1"/>
          </p:cNvSpPr>
          <p:nvPr>
            <p:ph type="title"/>
          </p:nvPr>
        </p:nvSpPr>
        <p:spPr>
          <a:xfrm>
            <a:off x="325635" y="129770"/>
            <a:ext cx="8513566" cy="8094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to a Binary Search Tree</a:t>
            </a:r>
          </a:p>
        </p:txBody>
      </p:sp>
      <p:sp>
        <p:nvSpPr>
          <p:cNvPr id="109" name="FIGURE 26-5 Recursively adding Chad to smaller subtrees of a binary search tre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374904">
              <a:defRPr sz="1803"/>
            </a:lvl1pPr>
          </a:lstStyle>
          <a:p>
            <a:r>
              <a:rPr sz="2000" b="0" dirty="0"/>
              <a:t>Recursively adding Chad to smaller subtrees of a binary search tree</a:t>
            </a:r>
          </a:p>
        </p:txBody>
      </p:sp>
      <p:pic>
        <p:nvPicPr>
          <p:cNvPr id="110" name="4 tree diagrams represent adding Chad in search tree structure. There are 3 levels in diagram a" descr="4 tree diagrams represent adding Chad in search tree structure. There are 3 levels in diagram a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735587"/>
            <a:ext cx="4714278" cy="1602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4 tree diagrams represent adding Chad in search tree structure. There are 3 levels in diagram b" descr="4 tree diagrams represent adding Chad in search tree structure. There are 3 levels in diagram b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3712" y="1735587"/>
            <a:ext cx="4012903" cy="1430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4 tree diagrams represent adding Chad in search tree structure. There are 3 levels in diagram  c" descr="4 tree diagrams represent adding Chad in search tree structure. There are 3 levels in diagram  c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435" y="3962264"/>
            <a:ext cx="4037175" cy="143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4 tree diagrams represent adding Chad in search tree structure. There are  4 level in diagram d." descr="4 tree diagrams represent adding Chad in search tree structure. There are  4 level in diagram d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35967" y="3962264"/>
            <a:ext cx="4003233" cy="1795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89397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/>
          <p:cNvSpPr txBox="1">
            <a:spLocks noGrp="1"/>
          </p:cNvSpPr>
          <p:nvPr>
            <p:ph type="title"/>
          </p:nvPr>
        </p:nvSpPr>
        <p:spPr>
          <a:xfrm>
            <a:off x="258233" y="190005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Video Notes</a:t>
            </a:r>
            <a:endParaRPr dirty="0"/>
          </a:p>
        </p:txBody>
      </p:sp>
      <p:sp>
        <p:nvSpPr>
          <p:cNvPr id="7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400049" y="1021278"/>
            <a:ext cx="8229601" cy="519854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dirty="0"/>
              <a:t>ADT </a:t>
            </a:r>
            <a:r>
              <a:rPr lang="en-US" dirty="0"/>
              <a:t>Tree</a:t>
            </a:r>
          </a:p>
          <a:p>
            <a:pPr lvl="1"/>
            <a:r>
              <a:rPr lang="en-US" sz="2100" dirty="0">
                <a:hlinkClick r:id="rId3"/>
              </a:rPr>
              <a:t>https://mediaplayer.pearsoncmg.com/assets/secs-vn-ch24a-the-adt-tree</a:t>
            </a:r>
            <a:endParaRPr sz="2100" dirty="0"/>
          </a:p>
          <a:p>
            <a:r>
              <a:rPr lang="en-US" dirty="0"/>
              <a:t>Using the ADT Tree</a:t>
            </a:r>
          </a:p>
          <a:p>
            <a:pPr lvl="1"/>
            <a:r>
              <a:rPr lang="en-US" sz="2100" dirty="0">
                <a:hlinkClick r:id="rId4"/>
              </a:rPr>
              <a:t>https://mediaplayer.pearsoncmg.com/assets/secs-vn-ch24b-using-the-adt-tree</a:t>
            </a:r>
            <a:endParaRPr lang="en-US" sz="2100" dirty="0"/>
          </a:p>
          <a:p>
            <a:r>
              <a:rPr lang="en-US" b="1" dirty="0">
                <a:solidFill>
                  <a:srgbClr val="7030A0"/>
                </a:solidFill>
              </a:rPr>
              <a:t>Creating a Binary Tree</a:t>
            </a:r>
          </a:p>
          <a:p>
            <a:pPr lvl="1"/>
            <a:r>
              <a:rPr lang="en-US" sz="2100" dirty="0">
                <a:hlinkClick r:id="rId5"/>
              </a:rPr>
              <a:t>https://mediaplayer.pearsoncmg.com/assets/secs-vn-ch25a-creating-a-binary-tree</a:t>
            </a:r>
            <a:endParaRPr lang="en-US" sz="2100" dirty="0"/>
          </a:p>
          <a:p>
            <a:r>
              <a:rPr lang="en-US" dirty="0">
                <a:solidFill>
                  <a:srgbClr val="7030A0"/>
                </a:solidFill>
              </a:rPr>
              <a:t>Binary Tree Operations</a:t>
            </a:r>
          </a:p>
          <a:p>
            <a:pPr lvl="1"/>
            <a:r>
              <a:rPr lang="en-US" sz="2100" dirty="0">
                <a:hlinkClick r:id="rId6"/>
              </a:rPr>
              <a:t>https://mediaplayer.pearsoncmg.com/assets/secs-vn-ch25b-binary-tree-operations</a:t>
            </a:r>
            <a:endParaRPr lang="en-US" sz="2100" dirty="0"/>
          </a:p>
          <a:p>
            <a:r>
              <a:rPr lang="en-US" dirty="0"/>
              <a:t>Creating a Binary Search Tree</a:t>
            </a:r>
          </a:p>
          <a:p>
            <a:pPr lvl="1"/>
            <a:r>
              <a:rPr lang="en-US" sz="2100" dirty="0">
                <a:hlinkClick r:id="rId7"/>
              </a:rPr>
              <a:t>https://mediaplayer.pearsoncmg.com/assets/secs-vn-ch26a-creating-a-binary-search-tree</a:t>
            </a:r>
            <a:endParaRPr lang="en-US" sz="2100" dirty="0"/>
          </a:p>
          <a:p>
            <a:r>
              <a:rPr lang="en-US" dirty="0"/>
              <a:t>Adding &amp; Removing in a BST</a:t>
            </a:r>
          </a:p>
          <a:p>
            <a:pPr lvl="1"/>
            <a:r>
              <a:rPr lang="en-US" sz="2200" dirty="0">
                <a:hlinkClick r:id="rId8"/>
              </a:rPr>
              <a:t>https://mediaplayer.pearsoncmg.com/assets/secs-vn-ch26b-adding-and-removing-in-a-bst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437818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 txBox="1">
            <a:spLocks noGrp="1"/>
          </p:cNvSpPr>
          <p:nvPr>
            <p:ph type="title"/>
          </p:nvPr>
        </p:nvSpPr>
        <p:spPr>
          <a:xfrm>
            <a:off x="258233" y="180796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Duplicate Entries</a:t>
            </a:r>
          </a:p>
        </p:txBody>
      </p:sp>
      <p:sp>
        <p:nvSpPr>
          <p:cNvPr id="79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258233" y="1104900"/>
            <a:ext cx="8369847" cy="2908845"/>
          </a:xfrm>
          <a:prstGeom prst="rect">
            <a:avLst/>
          </a:prstGeom>
        </p:spPr>
        <p:txBody>
          <a:bodyPr/>
          <a:lstStyle/>
          <a:p>
            <a:pPr marL="295656" indent="-197104" defTabSz="886968">
              <a:spcBef>
                <a:spcPts val="1400"/>
              </a:spcBef>
              <a:defRPr sz="2328"/>
            </a:pPr>
            <a:r>
              <a:rPr dirty="0"/>
              <a:t>If any entry </a:t>
            </a:r>
            <a:r>
              <a:rPr b="1" i="1" dirty="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dirty="0"/>
              <a:t> has a duplicate entry </a:t>
            </a:r>
            <a:r>
              <a:rPr b="1" i="1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dirty="0"/>
              <a:t>, we arbitrarily require that </a:t>
            </a:r>
            <a:r>
              <a:rPr b="1" i="1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dirty="0"/>
              <a:t> occur in the right subtree of </a:t>
            </a:r>
            <a:r>
              <a:rPr b="1" i="1" dirty="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dirty="0"/>
              <a:t>’s node</a:t>
            </a:r>
          </a:p>
          <a:p>
            <a:pPr marL="295656" indent="-197104" defTabSz="886968">
              <a:spcBef>
                <a:spcPts val="1400"/>
              </a:spcBef>
              <a:defRPr sz="2328"/>
            </a:pPr>
            <a:r>
              <a:rPr dirty="0"/>
              <a:t>For each node in a binary search tree:</a:t>
            </a:r>
          </a:p>
          <a:p>
            <a:pPr marL="763778" lvl="1" indent="-221742" defTabSz="886968">
              <a:spcBef>
                <a:spcPts val="1400"/>
              </a:spcBef>
              <a:defRPr sz="2328"/>
            </a:pPr>
            <a:r>
              <a:rPr sz="2000" dirty="0"/>
              <a:t>Data in a node is greater than data in node’s left subtree</a:t>
            </a:r>
          </a:p>
          <a:p>
            <a:pPr marL="763778" lvl="1" indent="-221742" defTabSz="886968">
              <a:spcBef>
                <a:spcPts val="1400"/>
              </a:spcBef>
              <a:defRPr sz="2328"/>
            </a:pPr>
            <a:r>
              <a:rPr sz="2000" dirty="0"/>
              <a:t>Data in a node is less than or equal to data in node’s right subtree</a:t>
            </a:r>
          </a:p>
        </p:txBody>
      </p:sp>
      <p:pic>
        <p:nvPicPr>
          <p:cNvPr id="80" name="A tree diagram represents search tree duplicate structure.&#10;&#10;Picture 2" descr="A tree diagram represents search tree duplicate structure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4645" y="3910775"/>
            <a:ext cx="4560456" cy="235840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FIGURE 26-3  A binary search tree with duplicate entries"/>
          <p:cNvSpPr txBox="1"/>
          <p:nvPr/>
        </p:nvSpPr>
        <p:spPr>
          <a:xfrm>
            <a:off x="328356" y="4013745"/>
            <a:ext cx="2454623" cy="1472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pPr defTabSz="448055">
              <a:defRPr sz="2156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/>
              <a:t>A binary search tree with duplicate entries</a:t>
            </a:r>
          </a:p>
        </p:txBody>
      </p:sp>
    </p:spTree>
    <p:extLst>
      <p:ext uri="{BB962C8B-B14F-4D97-AF65-F5344CB8AC3E}">
        <p14:creationId xmlns:p14="http://schemas.microsoft.com/office/powerpoint/2010/main" val="344900717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249435" y="136616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Efficiency of Operations</a:t>
            </a:r>
          </a:p>
        </p:txBody>
      </p:sp>
      <p:pic>
        <p:nvPicPr>
          <p:cNvPr id="246" name="A tree diagram represents 2 binary search tree structures. There are 3 levels in this tree." descr="A tree diagram represents 2 binary search tree structures. There are 3 levels in this tree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2566961"/>
            <a:ext cx="5611581" cy="273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A tree diagram represents 2 binary search tree structures. There are  7 levels in this tree." descr="A tree diagram represents 2 binary search tree structures. There are  7 levels in this tree."/>
          <p:cNvPicPr>
            <a:picLocks noChangeAspect="1"/>
          </p:cNvPicPr>
          <p:nvPr/>
        </p:nvPicPr>
        <p:blipFill>
          <a:blip r:embed="rId4">
            <a:extLst/>
          </a:blip>
          <a:srcRect t="6" r="143"/>
          <a:stretch>
            <a:fillRect/>
          </a:stretch>
        </p:blipFill>
        <p:spPr>
          <a:xfrm>
            <a:off x="3870602" y="1216003"/>
            <a:ext cx="5021891" cy="4206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69" extrusionOk="0">
                <a:moveTo>
                  <a:pt x="3255" y="2"/>
                </a:moveTo>
                <a:cubicBezTo>
                  <a:pt x="3196" y="-9"/>
                  <a:pt x="3145" y="22"/>
                  <a:pt x="3145" y="104"/>
                </a:cubicBezTo>
                <a:cubicBezTo>
                  <a:pt x="3145" y="162"/>
                  <a:pt x="3059" y="254"/>
                  <a:pt x="2953" y="307"/>
                </a:cubicBezTo>
                <a:cubicBezTo>
                  <a:pt x="2790" y="390"/>
                  <a:pt x="2750" y="391"/>
                  <a:pt x="2695" y="310"/>
                </a:cubicBezTo>
                <a:cubicBezTo>
                  <a:pt x="2660" y="256"/>
                  <a:pt x="2613" y="233"/>
                  <a:pt x="2591" y="259"/>
                </a:cubicBezTo>
                <a:cubicBezTo>
                  <a:pt x="2542" y="318"/>
                  <a:pt x="2540" y="739"/>
                  <a:pt x="2590" y="798"/>
                </a:cubicBezTo>
                <a:cubicBezTo>
                  <a:pt x="2634" y="851"/>
                  <a:pt x="2828" y="825"/>
                  <a:pt x="2885" y="757"/>
                </a:cubicBezTo>
                <a:cubicBezTo>
                  <a:pt x="2906" y="731"/>
                  <a:pt x="2954" y="732"/>
                  <a:pt x="2990" y="759"/>
                </a:cubicBezTo>
                <a:cubicBezTo>
                  <a:pt x="3091" y="835"/>
                  <a:pt x="3736" y="840"/>
                  <a:pt x="3775" y="765"/>
                </a:cubicBezTo>
                <a:cubicBezTo>
                  <a:pt x="3795" y="727"/>
                  <a:pt x="3843" y="733"/>
                  <a:pt x="3892" y="782"/>
                </a:cubicBezTo>
                <a:cubicBezTo>
                  <a:pt x="3956" y="845"/>
                  <a:pt x="3997" y="845"/>
                  <a:pt x="4061" y="782"/>
                </a:cubicBezTo>
                <a:cubicBezTo>
                  <a:pt x="4119" y="724"/>
                  <a:pt x="4157" y="721"/>
                  <a:pt x="4184" y="773"/>
                </a:cubicBezTo>
                <a:cubicBezTo>
                  <a:pt x="4256" y="913"/>
                  <a:pt x="4329" y="776"/>
                  <a:pt x="4274" y="605"/>
                </a:cubicBezTo>
                <a:cubicBezTo>
                  <a:pt x="4245" y="513"/>
                  <a:pt x="4236" y="420"/>
                  <a:pt x="4254" y="399"/>
                </a:cubicBezTo>
                <a:cubicBezTo>
                  <a:pt x="4271" y="378"/>
                  <a:pt x="4266" y="326"/>
                  <a:pt x="4243" y="283"/>
                </a:cubicBezTo>
                <a:cubicBezTo>
                  <a:pt x="4213" y="225"/>
                  <a:pt x="4182" y="224"/>
                  <a:pt x="4122" y="283"/>
                </a:cubicBezTo>
                <a:cubicBezTo>
                  <a:pt x="4078" y="327"/>
                  <a:pt x="4014" y="345"/>
                  <a:pt x="3983" y="322"/>
                </a:cubicBezTo>
                <a:cubicBezTo>
                  <a:pt x="3951" y="298"/>
                  <a:pt x="3908" y="312"/>
                  <a:pt x="3887" y="352"/>
                </a:cubicBezTo>
                <a:cubicBezTo>
                  <a:pt x="3866" y="392"/>
                  <a:pt x="3821" y="404"/>
                  <a:pt x="3787" y="379"/>
                </a:cubicBezTo>
                <a:cubicBezTo>
                  <a:pt x="3752" y="353"/>
                  <a:pt x="3666" y="328"/>
                  <a:pt x="3597" y="324"/>
                </a:cubicBezTo>
                <a:cubicBezTo>
                  <a:pt x="3528" y="320"/>
                  <a:pt x="3445" y="245"/>
                  <a:pt x="3413" y="157"/>
                </a:cubicBezTo>
                <a:cubicBezTo>
                  <a:pt x="3380" y="68"/>
                  <a:pt x="3313" y="14"/>
                  <a:pt x="3255" y="2"/>
                </a:cubicBezTo>
                <a:close/>
                <a:moveTo>
                  <a:pt x="15078" y="112"/>
                </a:moveTo>
                <a:lnTo>
                  <a:pt x="14933" y="273"/>
                </a:lnTo>
                <a:cubicBezTo>
                  <a:pt x="14818" y="402"/>
                  <a:pt x="14767" y="420"/>
                  <a:pt x="14674" y="360"/>
                </a:cubicBezTo>
                <a:cubicBezTo>
                  <a:pt x="14610" y="320"/>
                  <a:pt x="14540" y="306"/>
                  <a:pt x="14520" y="330"/>
                </a:cubicBezTo>
                <a:cubicBezTo>
                  <a:pt x="14500" y="354"/>
                  <a:pt x="14384" y="377"/>
                  <a:pt x="14261" y="381"/>
                </a:cubicBezTo>
                <a:cubicBezTo>
                  <a:pt x="14036" y="388"/>
                  <a:pt x="13954" y="511"/>
                  <a:pt x="14026" y="735"/>
                </a:cubicBezTo>
                <a:cubicBezTo>
                  <a:pt x="14057" y="831"/>
                  <a:pt x="14614" y="855"/>
                  <a:pt x="14691" y="763"/>
                </a:cubicBezTo>
                <a:cubicBezTo>
                  <a:pt x="14713" y="737"/>
                  <a:pt x="14796" y="751"/>
                  <a:pt x="14875" y="794"/>
                </a:cubicBezTo>
                <a:cubicBezTo>
                  <a:pt x="14981" y="852"/>
                  <a:pt x="15036" y="850"/>
                  <a:pt x="15086" y="790"/>
                </a:cubicBezTo>
                <a:cubicBezTo>
                  <a:pt x="15134" y="733"/>
                  <a:pt x="15177" y="732"/>
                  <a:pt x="15230" y="784"/>
                </a:cubicBezTo>
                <a:cubicBezTo>
                  <a:pt x="15281" y="834"/>
                  <a:pt x="15341" y="835"/>
                  <a:pt x="15419" y="786"/>
                </a:cubicBezTo>
                <a:cubicBezTo>
                  <a:pt x="15497" y="736"/>
                  <a:pt x="15551" y="736"/>
                  <a:pt x="15594" y="788"/>
                </a:cubicBezTo>
                <a:cubicBezTo>
                  <a:pt x="15747" y="969"/>
                  <a:pt x="15839" y="619"/>
                  <a:pt x="15705" y="364"/>
                </a:cubicBezTo>
                <a:cubicBezTo>
                  <a:pt x="15666" y="290"/>
                  <a:pt x="15636" y="294"/>
                  <a:pt x="15550" y="387"/>
                </a:cubicBezTo>
                <a:cubicBezTo>
                  <a:pt x="15478" y="464"/>
                  <a:pt x="15430" y="477"/>
                  <a:pt x="15403" y="426"/>
                </a:cubicBezTo>
                <a:cubicBezTo>
                  <a:pt x="15382" y="383"/>
                  <a:pt x="15341" y="366"/>
                  <a:pt x="15313" y="387"/>
                </a:cubicBezTo>
                <a:cubicBezTo>
                  <a:pt x="15285" y="408"/>
                  <a:pt x="15220" y="355"/>
                  <a:pt x="15170" y="269"/>
                </a:cubicBezTo>
                <a:lnTo>
                  <a:pt x="15078" y="112"/>
                </a:lnTo>
                <a:close/>
                <a:moveTo>
                  <a:pt x="10030" y="130"/>
                </a:moveTo>
                <a:lnTo>
                  <a:pt x="10030" y="482"/>
                </a:lnTo>
                <a:lnTo>
                  <a:pt x="10030" y="832"/>
                </a:lnTo>
                <a:lnTo>
                  <a:pt x="10313" y="816"/>
                </a:lnTo>
                <a:cubicBezTo>
                  <a:pt x="10468" y="807"/>
                  <a:pt x="10649" y="766"/>
                  <a:pt x="10717" y="723"/>
                </a:cubicBezTo>
                <a:cubicBezTo>
                  <a:pt x="10809" y="663"/>
                  <a:pt x="10877" y="665"/>
                  <a:pt x="10984" y="731"/>
                </a:cubicBezTo>
                <a:cubicBezTo>
                  <a:pt x="11063" y="779"/>
                  <a:pt x="11236" y="827"/>
                  <a:pt x="11366" y="837"/>
                </a:cubicBezTo>
                <a:cubicBezTo>
                  <a:pt x="11497" y="846"/>
                  <a:pt x="11629" y="886"/>
                  <a:pt x="11661" y="924"/>
                </a:cubicBezTo>
                <a:cubicBezTo>
                  <a:pt x="11694" y="963"/>
                  <a:pt x="11775" y="984"/>
                  <a:pt x="11840" y="973"/>
                </a:cubicBezTo>
                <a:cubicBezTo>
                  <a:pt x="11937" y="956"/>
                  <a:pt x="11960" y="899"/>
                  <a:pt x="11960" y="670"/>
                </a:cubicBezTo>
                <a:cubicBezTo>
                  <a:pt x="11960" y="399"/>
                  <a:pt x="11952" y="387"/>
                  <a:pt x="11772" y="387"/>
                </a:cubicBezTo>
                <a:cubicBezTo>
                  <a:pt x="11669" y="387"/>
                  <a:pt x="11566" y="367"/>
                  <a:pt x="11544" y="340"/>
                </a:cubicBezTo>
                <a:cubicBezTo>
                  <a:pt x="11521" y="314"/>
                  <a:pt x="11461" y="311"/>
                  <a:pt x="11411" y="334"/>
                </a:cubicBezTo>
                <a:cubicBezTo>
                  <a:pt x="11358" y="358"/>
                  <a:pt x="11285" y="319"/>
                  <a:pt x="11238" y="242"/>
                </a:cubicBezTo>
                <a:cubicBezTo>
                  <a:pt x="11160" y="114"/>
                  <a:pt x="11155" y="114"/>
                  <a:pt x="11073" y="253"/>
                </a:cubicBezTo>
                <a:cubicBezTo>
                  <a:pt x="10993" y="388"/>
                  <a:pt x="10719" y="432"/>
                  <a:pt x="10580" y="330"/>
                </a:cubicBezTo>
                <a:cubicBezTo>
                  <a:pt x="10552" y="309"/>
                  <a:pt x="10491" y="319"/>
                  <a:pt x="10446" y="352"/>
                </a:cubicBezTo>
                <a:cubicBezTo>
                  <a:pt x="10392" y="392"/>
                  <a:pt x="10305" y="363"/>
                  <a:pt x="10197" y="271"/>
                </a:cubicBezTo>
                <a:lnTo>
                  <a:pt x="10030" y="130"/>
                </a:lnTo>
                <a:close/>
                <a:moveTo>
                  <a:pt x="1507" y="141"/>
                </a:moveTo>
                <a:cubicBezTo>
                  <a:pt x="1243" y="141"/>
                  <a:pt x="1118" y="236"/>
                  <a:pt x="1284" y="312"/>
                </a:cubicBezTo>
                <a:cubicBezTo>
                  <a:pt x="1357" y="345"/>
                  <a:pt x="1372" y="413"/>
                  <a:pt x="1347" y="601"/>
                </a:cubicBezTo>
                <a:cubicBezTo>
                  <a:pt x="1322" y="782"/>
                  <a:pt x="1334" y="847"/>
                  <a:pt x="1395" y="847"/>
                </a:cubicBezTo>
                <a:cubicBezTo>
                  <a:pt x="1446" y="847"/>
                  <a:pt x="1484" y="750"/>
                  <a:pt x="1495" y="582"/>
                </a:cubicBezTo>
                <a:cubicBezTo>
                  <a:pt x="1519" y="244"/>
                  <a:pt x="1627" y="237"/>
                  <a:pt x="1650" y="572"/>
                </a:cubicBezTo>
                <a:lnTo>
                  <a:pt x="1667" y="826"/>
                </a:lnTo>
                <a:lnTo>
                  <a:pt x="1947" y="816"/>
                </a:lnTo>
                <a:cubicBezTo>
                  <a:pt x="2289" y="804"/>
                  <a:pt x="2374" y="747"/>
                  <a:pt x="2342" y="550"/>
                </a:cubicBezTo>
                <a:cubicBezTo>
                  <a:pt x="2309" y="345"/>
                  <a:pt x="2189" y="267"/>
                  <a:pt x="2109" y="397"/>
                </a:cubicBezTo>
                <a:cubicBezTo>
                  <a:pt x="2054" y="486"/>
                  <a:pt x="2024" y="474"/>
                  <a:pt x="1903" y="320"/>
                </a:cubicBezTo>
                <a:cubicBezTo>
                  <a:pt x="1793" y="181"/>
                  <a:pt x="1702" y="141"/>
                  <a:pt x="1507" y="141"/>
                </a:cubicBezTo>
                <a:close/>
                <a:moveTo>
                  <a:pt x="4982" y="151"/>
                </a:moveTo>
                <a:cubicBezTo>
                  <a:pt x="4957" y="151"/>
                  <a:pt x="4930" y="178"/>
                  <a:pt x="4879" y="232"/>
                </a:cubicBezTo>
                <a:cubicBezTo>
                  <a:pt x="4782" y="338"/>
                  <a:pt x="4758" y="339"/>
                  <a:pt x="4641" y="240"/>
                </a:cubicBezTo>
                <a:cubicBezTo>
                  <a:pt x="4512" y="133"/>
                  <a:pt x="4511" y="136"/>
                  <a:pt x="4511" y="456"/>
                </a:cubicBezTo>
                <a:cubicBezTo>
                  <a:pt x="4511" y="799"/>
                  <a:pt x="4617" y="936"/>
                  <a:pt x="4769" y="786"/>
                </a:cubicBezTo>
                <a:cubicBezTo>
                  <a:pt x="4812" y="743"/>
                  <a:pt x="4867" y="730"/>
                  <a:pt x="4891" y="759"/>
                </a:cubicBezTo>
                <a:cubicBezTo>
                  <a:pt x="4915" y="788"/>
                  <a:pt x="5163" y="816"/>
                  <a:pt x="5440" y="820"/>
                </a:cubicBezTo>
                <a:cubicBezTo>
                  <a:pt x="5727" y="825"/>
                  <a:pt x="5971" y="862"/>
                  <a:pt x="6010" y="908"/>
                </a:cubicBezTo>
                <a:cubicBezTo>
                  <a:pt x="6130" y="1051"/>
                  <a:pt x="6218" y="994"/>
                  <a:pt x="6315" y="704"/>
                </a:cubicBezTo>
                <a:cubicBezTo>
                  <a:pt x="6367" y="548"/>
                  <a:pt x="6410" y="410"/>
                  <a:pt x="6410" y="397"/>
                </a:cubicBezTo>
                <a:cubicBezTo>
                  <a:pt x="6410" y="377"/>
                  <a:pt x="5833" y="346"/>
                  <a:pt x="5578" y="352"/>
                </a:cubicBezTo>
                <a:cubicBezTo>
                  <a:pt x="5232" y="360"/>
                  <a:pt x="5124" y="335"/>
                  <a:pt x="5060" y="232"/>
                </a:cubicBezTo>
                <a:cubicBezTo>
                  <a:pt x="5026" y="178"/>
                  <a:pt x="5006" y="151"/>
                  <a:pt x="4982" y="151"/>
                </a:cubicBezTo>
                <a:close/>
                <a:moveTo>
                  <a:pt x="910" y="153"/>
                </a:moveTo>
                <a:cubicBezTo>
                  <a:pt x="881" y="140"/>
                  <a:pt x="849" y="179"/>
                  <a:pt x="798" y="263"/>
                </a:cubicBezTo>
                <a:cubicBezTo>
                  <a:pt x="727" y="379"/>
                  <a:pt x="717" y="379"/>
                  <a:pt x="604" y="257"/>
                </a:cubicBezTo>
                <a:cubicBezTo>
                  <a:pt x="337" y="-31"/>
                  <a:pt x="30" y="368"/>
                  <a:pt x="206" y="773"/>
                </a:cubicBezTo>
                <a:cubicBezTo>
                  <a:pt x="298" y="985"/>
                  <a:pt x="429" y="1070"/>
                  <a:pt x="401" y="900"/>
                </a:cubicBezTo>
                <a:cubicBezTo>
                  <a:pt x="392" y="847"/>
                  <a:pt x="438" y="819"/>
                  <a:pt x="513" y="828"/>
                </a:cubicBezTo>
                <a:cubicBezTo>
                  <a:pt x="583" y="837"/>
                  <a:pt x="674" y="797"/>
                  <a:pt x="714" y="739"/>
                </a:cubicBezTo>
                <a:cubicBezTo>
                  <a:pt x="825" y="580"/>
                  <a:pt x="983" y="747"/>
                  <a:pt x="876" y="910"/>
                </a:cubicBezTo>
                <a:cubicBezTo>
                  <a:pt x="810" y="1012"/>
                  <a:pt x="813" y="1014"/>
                  <a:pt x="907" y="926"/>
                </a:cubicBezTo>
                <a:cubicBezTo>
                  <a:pt x="965" y="872"/>
                  <a:pt x="999" y="810"/>
                  <a:pt x="982" y="790"/>
                </a:cubicBezTo>
                <a:cubicBezTo>
                  <a:pt x="965" y="770"/>
                  <a:pt x="980" y="712"/>
                  <a:pt x="1016" y="660"/>
                </a:cubicBezTo>
                <a:cubicBezTo>
                  <a:pt x="1065" y="590"/>
                  <a:pt x="1064" y="509"/>
                  <a:pt x="1009" y="352"/>
                </a:cubicBezTo>
                <a:cubicBezTo>
                  <a:pt x="966" y="229"/>
                  <a:pt x="940" y="165"/>
                  <a:pt x="910" y="153"/>
                </a:cubicBezTo>
                <a:close/>
                <a:moveTo>
                  <a:pt x="8188" y="169"/>
                </a:moveTo>
                <a:cubicBezTo>
                  <a:pt x="8154" y="160"/>
                  <a:pt x="8124" y="190"/>
                  <a:pt x="8067" y="251"/>
                </a:cubicBezTo>
                <a:cubicBezTo>
                  <a:pt x="7954" y="373"/>
                  <a:pt x="7462" y="427"/>
                  <a:pt x="7377" y="326"/>
                </a:cubicBezTo>
                <a:cubicBezTo>
                  <a:pt x="7357" y="302"/>
                  <a:pt x="7291" y="333"/>
                  <a:pt x="7232" y="397"/>
                </a:cubicBezTo>
                <a:cubicBezTo>
                  <a:pt x="7133" y="504"/>
                  <a:pt x="7121" y="504"/>
                  <a:pt x="7087" y="397"/>
                </a:cubicBezTo>
                <a:cubicBezTo>
                  <a:pt x="7067" y="334"/>
                  <a:pt x="7022" y="303"/>
                  <a:pt x="6988" y="328"/>
                </a:cubicBezTo>
                <a:cubicBezTo>
                  <a:pt x="6954" y="353"/>
                  <a:pt x="6844" y="377"/>
                  <a:pt x="6743" y="381"/>
                </a:cubicBezTo>
                <a:cubicBezTo>
                  <a:pt x="6593" y="387"/>
                  <a:pt x="6562" y="414"/>
                  <a:pt x="6579" y="529"/>
                </a:cubicBezTo>
                <a:cubicBezTo>
                  <a:pt x="6590" y="607"/>
                  <a:pt x="6627" y="710"/>
                  <a:pt x="6661" y="759"/>
                </a:cubicBezTo>
                <a:cubicBezTo>
                  <a:pt x="6703" y="820"/>
                  <a:pt x="6745" y="826"/>
                  <a:pt x="6794" y="778"/>
                </a:cubicBezTo>
                <a:cubicBezTo>
                  <a:pt x="6833" y="738"/>
                  <a:pt x="6884" y="729"/>
                  <a:pt x="6906" y="755"/>
                </a:cubicBezTo>
                <a:cubicBezTo>
                  <a:pt x="6929" y="782"/>
                  <a:pt x="7111" y="812"/>
                  <a:pt x="7312" y="822"/>
                </a:cubicBezTo>
                <a:cubicBezTo>
                  <a:pt x="7600" y="837"/>
                  <a:pt x="7694" y="815"/>
                  <a:pt x="7752" y="721"/>
                </a:cubicBezTo>
                <a:cubicBezTo>
                  <a:pt x="7819" y="613"/>
                  <a:pt x="7830" y="611"/>
                  <a:pt x="7863" y="712"/>
                </a:cubicBezTo>
                <a:cubicBezTo>
                  <a:pt x="7889" y="794"/>
                  <a:pt x="7975" y="823"/>
                  <a:pt x="8173" y="818"/>
                </a:cubicBezTo>
                <a:cubicBezTo>
                  <a:pt x="8404" y="813"/>
                  <a:pt x="8448" y="789"/>
                  <a:pt x="8465" y="662"/>
                </a:cubicBezTo>
                <a:cubicBezTo>
                  <a:pt x="8476" y="574"/>
                  <a:pt x="8423" y="430"/>
                  <a:pt x="8335" y="318"/>
                </a:cubicBezTo>
                <a:cubicBezTo>
                  <a:pt x="8263" y="225"/>
                  <a:pt x="8223" y="178"/>
                  <a:pt x="8188" y="169"/>
                </a:cubicBezTo>
                <a:close/>
                <a:moveTo>
                  <a:pt x="8753" y="244"/>
                </a:moveTo>
                <a:cubicBezTo>
                  <a:pt x="8694" y="235"/>
                  <a:pt x="8666" y="329"/>
                  <a:pt x="8666" y="529"/>
                </a:cubicBezTo>
                <a:cubicBezTo>
                  <a:pt x="8666" y="652"/>
                  <a:pt x="8684" y="774"/>
                  <a:pt x="8705" y="800"/>
                </a:cubicBezTo>
                <a:cubicBezTo>
                  <a:pt x="8727" y="826"/>
                  <a:pt x="8774" y="815"/>
                  <a:pt x="8812" y="778"/>
                </a:cubicBezTo>
                <a:cubicBezTo>
                  <a:pt x="8857" y="733"/>
                  <a:pt x="8904" y="735"/>
                  <a:pt x="8945" y="784"/>
                </a:cubicBezTo>
                <a:cubicBezTo>
                  <a:pt x="8990" y="837"/>
                  <a:pt x="9019" y="836"/>
                  <a:pt x="9048" y="782"/>
                </a:cubicBezTo>
                <a:cubicBezTo>
                  <a:pt x="9077" y="726"/>
                  <a:pt x="9122" y="728"/>
                  <a:pt x="9210" y="784"/>
                </a:cubicBezTo>
                <a:cubicBezTo>
                  <a:pt x="9294" y="838"/>
                  <a:pt x="9349" y="837"/>
                  <a:pt x="9392" y="786"/>
                </a:cubicBezTo>
                <a:cubicBezTo>
                  <a:pt x="9435" y="734"/>
                  <a:pt x="9490" y="736"/>
                  <a:pt x="9571" y="788"/>
                </a:cubicBezTo>
                <a:cubicBezTo>
                  <a:pt x="9753" y="904"/>
                  <a:pt x="9873" y="727"/>
                  <a:pt x="9771" y="493"/>
                </a:cubicBezTo>
                <a:cubicBezTo>
                  <a:pt x="9728" y="395"/>
                  <a:pt x="9657" y="328"/>
                  <a:pt x="9610" y="342"/>
                </a:cubicBezTo>
                <a:cubicBezTo>
                  <a:pt x="9430" y="398"/>
                  <a:pt x="8895" y="362"/>
                  <a:pt x="8821" y="289"/>
                </a:cubicBezTo>
                <a:cubicBezTo>
                  <a:pt x="8795" y="263"/>
                  <a:pt x="8772" y="248"/>
                  <a:pt x="8753" y="244"/>
                </a:cubicBezTo>
                <a:close/>
                <a:moveTo>
                  <a:pt x="12623" y="312"/>
                </a:moveTo>
                <a:cubicBezTo>
                  <a:pt x="12605" y="310"/>
                  <a:pt x="12584" y="316"/>
                  <a:pt x="12565" y="330"/>
                </a:cubicBezTo>
                <a:cubicBezTo>
                  <a:pt x="12527" y="358"/>
                  <a:pt x="12429" y="374"/>
                  <a:pt x="12345" y="367"/>
                </a:cubicBezTo>
                <a:cubicBezTo>
                  <a:pt x="12227" y="356"/>
                  <a:pt x="12191" y="388"/>
                  <a:pt x="12183" y="509"/>
                </a:cubicBezTo>
                <a:cubicBezTo>
                  <a:pt x="12178" y="595"/>
                  <a:pt x="12203" y="707"/>
                  <a:pt x="12239" y="759"/>
                </a:cubicBezTo>
                <a:cubicBezTo>
                  <a:pt x="12284" y="823"/>
                  <a:pt x="12324" y="830"/>
                  <a:pt x="12365" y="782"/>
                </a:cubicBezTo>
                <a:cubicBezTo>
                  <a:pt x="12406" y="734"/>
                  <a:pt x="12449" y="733"/>
                  <a:pt x="12497" y="780"/>
                </a:cubicBezTo>
                <a:cubicBezTo>
                  <a:pt x="12539" y="821"/>
                  <a:pt x="12625" y="826"/>
                  <a:pt x="12708" y="792"/>
                </a:cubicBezTo>
                <a:cubicBezTo>
                  <a:pt x="12785" y="760"/>
                  <a:pt x="12916" y="743"/>
                  <a:pt x="12998" y="753"/>
                </a:cubicBezTo>
                <a:cubicBezTo>
                  <a:pt x="13080" y="764"/>
                  <a:pt x="13299" y="789"/>
                  <a:pt x="13487" y="812"/>
                </a:cubicBezTo>
                <a:lnTo>
                  <a:pt x="13828" y="855"/>
                </a:lnTo>
                <a:lnTo>
                  <a:pt x="13828" y="653"/>
                </a:lnTo>
                <a:cubicBezTo>
                  <a:pt x="13828" y="387"/>
                  <a:pt x="13731" y="275"/>
                  <a:pt x="13564" y="350"/>
                </a:cubicBezTo>
                <a:cubicBezTo>
                  <a:pt x="13492" y="383"/>
                  <a:pt x="13397" y="383"/>
                  <a:pt x="13353" y="350"/>
                </a:cubicBezTo>
                <a:cubicBezTo>
                  <a:pt x="13308" y="317"/>
                  <a:pt x="13242" y="311"/>
                  <a:pt x="13208" y="336"/>
                </a:cubicBezTo>
                <a:cubicBezTo>
                  <a:pt x="13116" y="403"/>
                  <a:pt x="12699" y="403"/>
                  <a:pt x="12664" y="336"/>
                </a:cubicBezTo>
                <a:cubicBezTo>
                  <a:pt x="12656" y="320"/>
                  <a:pt x="12641" y="313"/>
                  <a:pt x="12623" y="312"/>
                </a:cubicBezTo>
                <a:close/>
                <a:moveTo>
                  <a:pt x="4970" y="2051"/>
                </a:moveTo>
                <a:cubicBezTo>
                  <a:pt x="3744" y="2053"/>
                  <a:pt x="3564" y="2068"/>
                  <a:pt x="3343" y="2188"/>
                </a:cubicBezTo>
                <a:cubicBezTo>
                  <a:pt x="2946" y="2403"/>
                  <a:pt x="2796" y="2928"/>
                  <a:pt x="2999" y="3396"/>
                </a:cubicBezTo>
                <a:cubicBezTo>
                  <a:pt x="3092" y="3611"/>
                  <a:pt x="3406" y="3852"/>
                  <a:pt x="3500" y="3783"/>
                </a:cubicBezTo>
                <a:cubicBezTo>
                  <a:pt x="3530" y="3761"/>
                  <a:pt x="3570" y="3776"/>
                  <a:pt x="3590" y="3815"/>
                </a:cubicBezTo>
                <a:cubicBezTo>
                  <a:pt x="3613" y="3859"/>
                  <a:pt x="3992" y="3889"/>
                  <a:pt x="4561" y="3889"/>
                </a:cubicBezTo>
                <a:lnTo>
                  <a:pt x="5493" y="3889"/>
                </a:lnTo>
                <a:lnTo>
                  <a:pt x="5834" y="4300"/>
                </a:lnTo>
                <a:cubicBezTo>
                  <a:pt x="6022" y="4526"/>
                  <a:pt x="6157" y="4731"/>
                  <a:pt x="6134" y="4758"/>
                </a:cubicBezTo>
                <a:cubicBezTo>
                  <a:pt x="6111" y="4785"/>
                  <a:pt x="5997" y="4808"/>
                  <a:pt x="5880" y="4808"/>
                </a:cubicBezTo>
                <a:cubicBezTo>
                  <a:pt x="5608" y="4810"/>
                  <a:pt x="5192" y="5035"/>
                  <a:pt x="5106" y="5226"/>
                </a:cubicBezTo>
                <a:cubicBezTo>
                  <a:pt x="5070" y="5307"/>
                  <a:pt x="5060" y="5374"/>
                  <a:pt x="5084" y="5374"/>
                </a:cubicBezTo>
                <a:cubicBezTo>
                  <a:pt x="5108" y="5374"/>
                  <a:pt x="5096" y="5411"/>
                  <a:pt x="5057" y="5458"/>
                </a:cubicBezTo>
                <a:cubicBezTo>
                  <a:pt x="4951" y="5584"/>
                  <a:pt x="4971" y="5945"/>
                  <a:pt x="5098" y="6192"/>
                </a:cubicBezTo>
                <a:cubicBezTo>
                  <a:pt x="5304" y="6595"/>
                  <a:pt x="5494" y="6646"/>
                  <a:pt x="6777" y="6646"/>
                </a:cubicBezTo>
                <a:lnTo>
                  <a:pt x="7926" y="6646"/>
                </a:lnTo>
                <a:lnTo>
                  <a:pt x="8298" y="7091"/>
                </a:lnTo>
                <a:cubicBezTo>
                  <a:pt x="8502" y="7337"/>
                  <a:pt x="8649" y="7561"/>
                  <a:pt x="8627" y="7588"/>
                </a:cubicBezTo>
                <a:cubicBezTo>
                  <a:pt x="8604" y="7615"/>
                  <a:pt x="8480" y="7637"/>
                  <a:pt x="8350" y="7637"/>
                </a:cubicBezTo>
                <a:cubicBezTo>
                  <a:pt x="8216" y="7637"/>
                  <a:pt x="8030" y="7699"/>
                  <a:pt x="7916" y="7783"/>
                </a:cubicBezTo>
                <a:cubicBezTo>
                  <a:pt x="7806" y="7864"/>
                  <a:pt x="7716" y="7908"/>
                  <a:pt x="7716" y="7879"/>
                </a:cubicBezTo>
                <a:cubicBezTo>
                  <a:pt x="7716" y="7850"/>
                  <a:pt x="7662" y="7884"/>
                  <a:pt x="7597" y="7954"/>
                </a:cubicBezTo>
                <a:cubicBezTo>
                  <a:pt x="7447" y="8116"/>
                  <a:pt x="7351" y="8521"/>
                  <a:pt x="7414" y="8721"/>
                </a:cubicBezTo>
                <a:cubicBezTo>
                  <a:pt x="7441" y="8806"/>
                  <a:pt x="7470" y="8906"/>
                  <a:pt x="7476" y="8945"/>
                </a:cubicBezTo>
                <a:cubicBezTo>
                  <a:pt x="7497" y="9078"/>
                  <a:pt x="7685" y="9282"/>
                  <a:pt x="7876" y="9379"/>
                </a:cubicBezTo>
                <a:cubicBezTo>
                  <a:pt x="8015" y="9449"/>
                  <a:pt x="8388" y="9477"/>
                  <a:pt x="9242" y="9478"/>
                </a:cubicBezTo>
                <a:lnTo>
                  <a:pt x="10417" y="9480"/>
                </a:lnTo>
                <a:lnTo>
                  <a:pt x="10812" y="9932"/>
                </a:lnTo>
                <a:cubicBezTo>
                  <a:pt x="11030" y="10180"/>
                  <a:pt x="11193" y="10402"/>
                  <a:pt x="11174" y="10424"/>
                </a:cubicBezTo>
                <a:cubicBezTo>
                  <a:pt x="11155" y="10447"/>
                  <a:pt x="11009" y="10465"/>
                  <a:pt x="10850" y="10465"/>
                </a:cubicBezTo>
                <a:cubicBezTo>
                  <a:pt x="10479" y="10465"/>
                  <a:pt x="10200" y="10606"/>
                  <a:pt x="10040" y="10874"/>
                </a:cubicBezTo>
                <a:cubicBezTo>
                  <a:pt x="9890" y="11126"/>
                  <a:pt x="9868" y="11605"/>
                  <a:pt x="10001" y="11737"/>
                </a:cubicBezTo>
                <a:cubicBezTo>
                  <a:pt x="10049" y="11785"/>
                  <a:pt x="10075" y="11850"/>
                  <a:pt x="10059" y="11881"/>
                </a:cubicBezTo>
                <a:cubicBezTo>
                  <a:pt x="10043" y="11913"/>
                  <a:pt x="10130" y="12012"/>
                  <a:pt x="10253" y="12103"/>
                </a:cubicBezTo>
                <a:cubicBezTo>
                  <a:pt x="10464" y="12260"/>
                  <a:pt x="10538" y="12271"/>
                  <a:pt x="11689" y="12292"/>
                </a:cubicBezTo>
                <a:lnTo>
                  <a:pt x="12901" y="12315"/>
                </a:lnTo>
                <a:lnTo>
                  <a:pt x="13335" y="12777"/>
                </a:lnTo>
                <a:cubicBezTo>
                  <a:pt x="13574" y="13031"/>
                  <a:pt x="13754" y="13267"/>
                  <a:pt x="13736" y="13302"/>
                </a:cubicBezTo>
                <a:cubicBezTo>
                  <a:pt x="13718" y="13336"/>
                  <a:pt x="13565" y="13366"/>
                  <a:pt x="13395" y="13367"/>
                </a:cubicBezTo>
                <a:cubicBezTo>
                  <a:pt x="13005" y="13369"/>
                  <a:pt x="12616" y="13574"/>
                  <a:pt x="12505" y="13837"/>
                </a:cubicBezTo>
                <a:cubicBezTo>
                  <a:pt x="12391" y="14108"/>
                  <a:pt x="12388" y="14561"/>
                  <a:pt x="12498" y="14763"/>
                </a:cubicBezTo>
                <a:cubicBezTo>
                  <a:pt x="12548" y="14854"/>
                  <a:pt x="12674" y="14990"/>
                  <a:pt x="12778" y="15066"/>
                </a:cubicBezTo>
                <a:cubicBezTo>
                  <a:pt x="12950" y="15191"/>
                  <a:pt x="13084" y="15204"/>
                  <a:pt x="14227" y="15204"/>
                </a:cubicBezTo>
                <a:lnTo>
                  <a:pt x="15487" y="15204"/>
                </a:lnTo>
                <a:lnTo>
                  <a:pt x="15874" y="15636"/>
                </a:lnTo>
                <a:cubicBezTo>
                  <a:pt x="16087" y="15873"/>
                  <a:pt x="16247" y="16095"/>
                  <a:pt x="16229" y="16130"/>
                </a:cubicBezTo>
                <a:cubicBezTo>
                  <a:pt x="16211" y="16165"/>
                  <a:pt x="16044" y="16194"/>
                  <a:pt x="15859" y="16195"/>
                </a:cubicBezTo>
                <a:cubicBezTo>
                  <a:pt x="15466" y="16197"/>
                  <a:pt x="15070" y="16386"/>
                  <a:pt x="14933" y="16635"/>
                </a:cubicBezTo>
                <a:cubicBezTo>
                  <a:pt x="14806" y="16865"/>
                  <a:pt x="14750" y="17225"/>
                  <a:pt x="14832" y="17286"/>
                </a:cubicBezTo>
                <a:cubicBezTo>
                  <a:pt x="14869" y="17313"/>
                  <a:pt x="14885" y="17365"/>
                  <a:pt x="14866" y="17400"/>
                </a:cubicBezTo>
                <a:cubicBezTo>
                  <a:pt x="14811" y="17507"/>
                  <a:pt x="15011" y="17802"/>
                  <a:pt x="15221" y="17921"/>
                </a:cubicBezTo>
                <a:cubicBezTo>
                  <a:pt x="15383" y="18012"/>
                  <a:pt x="15656" y="18033"/>
                  <a:pt x="16718" y="18033"/>
                </a:cubicBezTo>
                <a:lnTo>
                  <a:pt x="18015" y="18033"/>
                </a:lnTo>
                <a:lnTo>
                  <a:pt x="18486" y="18596"/>
                </a:lnTo>
                <a:cubicBezTo>
                  <a:pt x="18803" y="18977"/>
                  <a:pt x="18927" y="19170"/>
                  <a:pt x="18869" y="19192"/>
                </a:cubicBezTo>
                <a:cubicBezTo>
                  <a:pt x="18823" y="19210"/>
                  <a:pt x="18595" y="19239"/>
                  <a:pt x="18363" y="19255"/>
                </a:cubicBezTo>
                <a:cubicBezTo>
                  <a:pt x="17893" y="19290"/>
                  <a:pt x="17638" y="19429"/>
                  <a:pt x="17487" y="19734"/>
                </a:cubicBezTo>
                <a:cubicBezTo>
                  <a:pt x="17278" y="20154"/>
                  <a:pt x="17446" y="20774"/>
                  <a:pt x="17821" y="20969"/>
                </a:cubicBezTo>
                <a:cubicBezTo>
                  <a:pt x="18110" y="21119"/>
                  <a:pt x="20905" y="21119"/>
                  <a:pt x="21009" y="20969"/>
                </a:cubicBezTo>
                <a:cubicBezTo>
                  <a:pt x="21049" y="20911"/>
                  <a:pt x="21105" y="20879"/>
                  <a:pt x="21130" y="20898"/>
                </a:cubicBezTo>
                <a:cubicBezTo>
                  <a:pt x="21156" y="20916"/>
                  <a:pt x="21192" y="20883"/>
                  <a:pt x="21212" y="20822"/>
                </a:cubicBezTo>
                <a:cubicBezTo>
                  <a:pt x="21231" y="20762"/>
                  <a:pt x="21269" y="20728"/>
                  <a:pt x="21297" y="20749"/>
                </a:cubicBezTo>
                <a:cubicBezTo>
                  <a:pt x="21359" y="20794"/>
                  <a:pt x="21499" y="20453"/>
                  <a:pt x="21454" y="20366"/>
                </a:cubicBezTo>
                <a:cubicBezTo>
                  <a:pt x="21437" y="20333"/>
                  <a:pt x="21466" y="20277"/>
                  <a:pt x="21517" y="20242"/>
                </a:cubicBezTo>
                <a:cubicBezTo>
                  <a:pt x="21600" y="20187"/>
                  <a:pt x="21594" y="20144"/>
                  <a:pt x="21473" y="19870"/>
                </a:cubicBezTo>
                <a:cubicBezTo>
                  <a:pt x="21247" y="19359"/>
                  <a:pt x="21060" y="19274"/>
                  <a:pt x="20092" y="19245"/>
                </a:cubicBezTo>
                <a:lnTo>
                  <a:pt x="19263" y="19221"/>
                </a:lnTo>
                <a:lnTo>
                  <a:pt x="18765" y="18682"/>
                </a:lnTo>
                <a:cubicBezTo>
                  <a:pt x="18271" y="18147"/>
                  <a:pt x="18269" y="18142"/>
                  <a:pt x="18401" y="18035"/>
                </a:cubicBezTo>
                <a:cubicBezTo>
                  <a:pt x="18649" y="17833"/>
                  <a:pt x="18882" y="17540"/>
                  <a:pt x="18847" y="17473"/>
                </a:cubicBezTo>
                <a:cubicBezTo>
                  <a:pt x="18828" y="17436"/>
                  <a:pt x="18840" y="17385"/>
                  <a:pt x="18873" y="17361"/>
                </a:cubicBezTo>
                <a:cubicBezTo>
                  <a:pt x="18954" y="17301"/>
                  <a:pt x="18948" y="16950"/>
                  <a:pt x="18863" y="16726"/>
                </a:cubicBezTo>
                <a:cubicBezTo>
                  <a:pt x="18773" y="16493"/>
                  <a:pt x="18493" y="16288"/>
                  <a:pt x="18191" y="16238"/>
                </a:cubicBezTo>
                <a:cubicBezTo>
                  <a:pt x="18060" y="16216"/>
                  <a:pt x="17637" y="16199"/>
                  <a:pt x="17250" y="16197"/>
                </a:cubicBezTo>
                <a:lnTo>
                  <a:pt x="16546" y="16193"/>
                </a:lnTo>
                <a:lnTo>
                  <a:pt x="16155" y="15741"/>
                </a:lnTo>
                <a:lnTo>
                  <a:pt x="15765" y="15292"/>
                </a:lnTo>
                <a:lnTo>
                  <a:pt x="16009" y="15143"/>
                </a:lnTo>
                <a:cubicBezTo>
                  <a:pt x="16366" y="14926"/>
                  <a:pt x="16500" y="14688"/>
                  <a:pt x="16500" y="14270"/>
                </a:cubicBezTo>
                <a:cubicBezTo>
                  <a:pt x="16500" y="13981"/>
                  <a:pt x="16470" y="13886"/>
                  <a:pt x="16331" y="13721"/>
                </a:cubicBezTo>
                <a:cubicBezTo>
                  <a:pt x="16091" y="13435"/>
                  <a:pt x="15810" y="13365"/>
                  <a:pt x="14866" y="13365"/>
                </a:cubicBezTo>
                <a:lnTo>
                  <a:pt x="14033" y="13365"/>
                </a:lnTo>
                <a:lnTo>
                  <a:pt x="13632" y="12885"/>
                </a:lnTo>
                <a:cubicBezTo>
                  <a:pt x="13412" y="12620"/>
                  <a:pt x="13252" y="12378"/>
                  <a:pt x="13276" y="12349"/>
                </a:cubicBezTo>
                <a:cubicBezTo>
                  <a:pt x="13300" y="12320"/>
                  <a:pt x="13436" y="12237"/>
                  <a:pt x="13578" y="12162"/>
                </a:cubicBezTo>
                <a:cubicBezTo>
                  <a:pt x="13781" y="12055"/>
                  <a:pt x="13858" y="11960"/>
                  <a:pt x="13953" y="11704"/>
                </a:cubicBezTo>
                <a:cubicBezTo>
                  <a:pt x="14019" y="11525"/>
                  <a:pt x="14052" y="11344"/>
                  <a:pt x="14026" y="11295"/>
                </a:cubicBezTo>
                <a:cubicBezTo>
                  <a:pt x="14001" y="11247"/>
                  <a:pt x="13987" y="11157"/>
                  <a:pt x="13995" y="11094"/>
                </a:cubicBezTo>
                <a:cubicBezTo>
                  <a:pt x="14004" y="11031"/>
                  <a:pt x="13969" y="10959"/>
                  <a:pt x="13917" y="10935"/>
                </a:cubicBezTo>
                <a:cubicBezTo>
                  <a:pt x="13864" y="10911"/>
                  <a:pt x="13838" y="10859"/>
                  <a:pt x="13857" y="10821"/>
                </a:cubicBezTo>
                <a:cubicBezTo>
                  <a:pt x="13877" y="10784"/>
                  <a:pt x="13786" y="10689"/>
                  <a:pt x="13656" y="10610"/>
                </a:cubicBezTo>
                <a:cubicBezTo>
                  <a:pt x="13447" y="10482"/>
                  <a:pt x="13304" y="10465"/>
                  <a:pt x="12451" y="10463"/>
                </a:cubicBezTo>
                <a:lnTo>
                  <a:pt x="11484" y="10461"/>
                </a:lnTo>
                <a:lnTo>
                  <a:pt x="11082" y="10001"/>
                </a:lnTo>
                <a:cubicBezTo>
                  <a:pt x="10751" y="9624"/>
                  <a:pt x="10698" y="9535"/>
                  <a:pt x="10785" y="9499"/>
                </a:cubicBezTo>
                <a:cubicBezTo>
                  <a:pt x="11161" y="9340"/>
                  <a:pt x="11287" y="9244"/>
                  <a:pt x="11394" y="9037"/>
                </a:cubicBezTo>
                <a:cubicBezTo>
                  <a:pt x="11547" y="8736"/>
                  <a:pt x="11548" y="8317"/>
                  <a:pt x="11395" y="8062"/>
                </a:cubicBezTo>
                <a:cubicBezTo>
                  <a:pt x="11190" y="7718"/>
                  <a:pt x="10906" y="7637"/>
                  <a:pt x="9907" y="7637"/>
                </a:cubicBezTo>
                <a:lnTo>
                  <a:pt x="9014" y="7637"/>
                </a:lnTo>
                <a:lnTo>
                  <a:pt x="8604" y="7201"/>
                </a:lnTo>
                <a:cubicBezTo>
                  <a:pt x="8380" y="6962"/>
                  <a:pt x="8208" y="6741"/>
                  <a:pt x="8223" y="6713"/>
                </a:cubicBezTo>
                <a:cubicBezTo>
                  <a:pt x="8237" y="6685"/>
                  <a:pt x="8341" y="6641"/>
                  <a:pt x="8454" y="6615"/>
                </a:cubicBezTo>
                <a:cubicBezTo>
                  <a:pt x="8649" y="6572"/>
                  <a:pt x="9026" y="6268"/>
                  <a:pt x="9014" y="6164"/>
                </a:cubicBezTo>
                <a:cubicBezTo>
                  <a:pt x="9011" y="6137"/>
                  <a:pt x="9014" y="6093"/>
                  <a:pt x="9022" y="6064"/>
                </a:cubicBezTo>
                <a:cubicBezTo>
                  <a:pt x="9030" y="6035"/>
                  <a:pt x="9043" y="5985"/>
                  <a:pt x="9049" y="5956"/>
                </a:cubicBezTo>
                <a:cubicBezTo>
                  <a:pt x="9056" y="5927"/>
                  <a:pt x="9082" y="5848"/>
                  <a:pt x="9107" y="5779"/>
                </a:cubicBezTo>
                <a:cubicBezTo>
                  <a:pt x="9165" y="5623"/>
                  <a:pt x="9053" y="5292"/>
                  <a:pt x="8882" y="5108"/>
                </a:cubicBezTo>
                <a:cubicBezTo>
                  <a:pt x="8656" y="4864"/>
                  <a:pt x="8383" y="4807"/>
                  <a:pt x="7425" y="4806"/>
                </a:cubicBezTo>
                <a:lnTo>
                  <a:pt x="6499" y="4806"/>
                </a:lnTo>
                <a:lnTo>
                  <a:pt x="6127" y="4412"/>
                </a:lnTo>
                <a:cubicBezTo>
                  <a:pt x="5923" y="4195"/>
                  <a:pt x="5771" y="3989"/>
                  <a:pt x="5790" y="3954"/>
                </a:cubicBezTo>
                <a:cubicBezTo>
                  <a:pt x="5808" y="3918"/>
                  <a:pt x="5940" y="3889"/>
                  <a:pt x="6083" y="3889"/>
                </a:cubicBezTo>
                <a:cubicBezTo>
                  <a:pt x="6392" y="3889"/>
                  <a:pt x="6629" y="3790"/>
                  <a:pt x="6809" y="3590"/>
                </a:cubicBezTo>
                <a:cubicBezTo>
                  <a:pt x="6971" y="3410"/>
                  <a:pt x="7089" y="3007"/>
                  <a:pt x="7029" y="2843"/>
                </a:cubicBezTo>
                <a:cubicBezTo>
                  <a:pt x="7005" y="2776"/>
                  <a:pt x="6983" y="2690"/>
                  <a:pt x="6980" y="2652"/>
                </a:cubicBezTo>
                <a:cubicBezTo>
                  <a:pt x="6964" y="2464"/>
                  <a:pt x="6807" y="2267"/>
                  <a:pt x="6589" y="2163"/>
                </a:cubicBezTo>
                <a:cubicBezTo>
                  <a:pt x="6392" y="2069"/>
                  <a:pt x="6104" y="2050"/>
                  <a:pt x="4970" y="2051"/>
                </a:cubicBezTo>
                <a:close/>
                <a:moveTo>
                  <a:pt x="205" y="21195"/>
                </a:moveTo>
                <a:cubicBezTo>
                  <a:pt x="123" y="21220"/>
                  <a:pt x="0" y="21365"/>
                  <a:pt x="0" y="21473"/>
                </a:cubicBezTo>
                <a:cubicBezTo>
                  <a:pt x="0" y="21550"/>
                  <a:pt x="261" y="21569"/>
                  <a:pt x="1362" y="21569"/>
                </a:cubicBezTo>
                <a:cubicBezTo>
                  <a:pt x="2206" y="21569"/>
                  <a:pt x="2737" y="21542"/>
                  <a:pt x="2760" y="21498"/>
                </a:cubicBezTo>
                <a:cubicBezTo>
                  <a:pt x="2780" y="21459"/>
                  <a:pt x="2866" y="21427"/>
                  <a:pt x="2949" y="21427"/>
                </a:cubicBezTo>
                <a:cubicBezTo>
                  <a:pt x="3075" y="21427"/>
                  <a:pt x="3088" y="21409"/>
                  <a:pt x="3030" y="21325"/>
                </a:cubicBezTo>
                <a:cubicBezTo>
                  <a:pt x="2991" y="21269"/>
                  <a:pt x="2862" y="21221"/>
                  <a:pt x="2741" y="21219"/>
                </a:cubicBezTo>
                <a:cubicBezTo>
                  <a:pt x="2621" y="21217"/>
                  <a:pt x="2054" y="21206"/>
                  <a:pt x="1483" y="21195"/>
                </a:cubicBezTo>
                <a:cubicBezTo>
                  <a:pt x="912" y="21183"/>
                  <a:pt x="415" y="21200"/>
                  <a:pt x="377" y="21233"/>
                </a:cubicBezTo>
                <a:cubicBezTo>
                  <a:pt x="337" y="21268"/>
                  <a:pt x="290" y="21261"/>
                  <a:pt x="266" y="21215"/>
                </a:cubicBezTo>
                <a:cubicBezTo>
                  <a:pt x="254" y="21191"/>
                  <a:pt x="232" y="21186"/>
                  <a:pt x="205" y="211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8" name="Operations are O(n)"/>
          <p:cNvSpPr txBox="1"/>
          <p:nvPr/>
        </p:nvSpPr>
        <p:spPr>
          <a:xfrm>
            <a:off x="6871285" y="1596210"/>
            <a:ext cx="159773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500"/>
              </a:spcBef>
              <a:defRPr sz="2400"/>
            </a:pPr>
            <a:r>
              <a:rPr sz="2000" dirty="0">
                <a:solidFill>
                  <a:srgbClr val="7030A0"/>
                </a:solidFill>
              </a:rPr>
              <a:t>Operations are </a:t>
            </a:r>
            <a:r>
              <a:rPr sz="20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sz="2000" b="1" i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0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49" name="Operations are O(log n)"/>
          <p:cNvSpPr txBox="1"/>
          <p:nvPr/>
        </p:nvSpPr>
        <p:spPr>
          <a:xfrm>
            <a:off x="538637" y="5494417"/>
            <a:ext cx="333196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500"/>
              </a:spcBef>
              <a:defRPr sz="2400"/>
            </a:pPr>
            <a:r>
              <a:rPr sz="2000" dirty="0">
                <a:solidFill>
                  <a:srgbClr val="7030A0"/>
                </a:solidFill>
              </a:rPr>
              <a:t>Operations are </a:t>
            </a:r>
            <a:r>
              <a:rPr sz="20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O(log </a:t>
            </a:r>
            <a:r>
              <a:rPr sz="2000" b="1" i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0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05210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05DF9D-4FE9-42DD-98AD-C7FFB4A861E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58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96ACD-28C2-4FEC-A224-E07645CD0E0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5164"/>
            <a:ext cx="8229600" cy="772643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292801"/>
            <a:ext cx="8458200" cy="709836"/>
          </a:xfrm>
        </p:spPr>
        <p:txBody>
          <a:bodyPr/>
          <a:lstStyle/>
          <a:p>
            <a:r>
              <a:rPr lang="en-US" sz="2400" dirty="0"/>
              <a:t>Node insertion order: </a:t>
            </a:r>
            <a:r>
              <a:rPr lang="en-US" sz="2400" dirty="0">
                <a:solidFill>
                  <a:srgbClr val="0070C0"/>
                </a:solidFill>
              </a:rPr>
              <a:t>50, 40, 47, 63, 55, 43</a:t>
            </a:r>
          </a:p>
        </p:txBody>
      </p:sp>
      <p:grpSp>
        <p:nvGrpSpPr>
          <p:cNvPr id="19461" name="Group 4"/>
          <p:cNvGrpSpPr>
            <a:grpSpLocks noChangeAspect="1"/>
          </p:cNvGrpSpPr>
          <p:nvPr/>
        </p:nvGrpSpPr>
        <p:grpSpPr bwMode="auto">
          <a:xfrm>
            <a:off x="960438" y="2194245"/>
            <a:ext cx="7586662" cy="3529012"/>
            <a:chOff x="2670" y="160"/>
            <a:chExt cx="6750" cy="3228"/>
          </a:xfrm>
        </p:grpSpPr>
        <p:sp>
          <p:nvSpPr>
            <p:cNvPr id="19469" name="AutoShape 5"/>
            <p:cNvSpPr>
              <a:spLocks noChangeAspect="1" noChangeArrowheads="1"/>
            </p:cNvSpPr>
            <p:nvPr/>
          </p:nvSpPr>
          <p:spPr bwMode="auto">
            <a:xfrm>
              <a:off x="2670" y="160"/>
              <a:ext cx="6750" cy="3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470" name="Oval 6"/>
            <p:cNvSpPr>
              <a:spLocks noChangeArrowheads="1"/>
            </p:cNvSpPr>
            <p:nvPr/>
          </p:nvSpPr>
          <p:spPr bwMode="auto">
            <a:xfrm>
              <a:off x="3270" y="160"/>
              <a:ext cx="300" cy="30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19471" name="Oval 7"/>
            <p:cNvSpPr>
              <a:spLocks noChangeArrowheads="1"/>
            </p:cNvSpPr>
            <p:nvPr/>
          </p:nvSpPr>
          <p:spPr bwMode="auto">
            <a:xfrm>
              <a:off x="3720" y="2153"/>
              <a:ext cx="300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63</a:t>
              </a:r>
            </a:p>
          </p:txBody>
        </p:sp>
        <p:sp>
          <p:nvSpPr>
            <p:cNvPr id="19472" name="Line 8"/>
            <p:cNvSpPr>
              <a:spLocks noChangeShapeType="1"/>
            </p:cNvSpPr>
            <p:nvPr/>
          </p:nvSpPr>
          <p:spPr bwMode="auto">
            <a:xfrm>
              <a:off x="3570" y="1999"/>
              <a:ext cx="300" cy="1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473" name="Oval 9"/>
            <p:cNvSpPr>
              <a:spLocks noChangeArrowheads="1"/>
            </p:cNvSpPr>
            <p:nvPr/>
          </p:nvSpPr>
          <p:spPr bwMode="auto">
            <a:xfrm>
              <a:off x="7770" y="3078"/>
              <a:ext cx="300" cy="31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43</a:t>
              </a:r>
            </a:p>
          </p:txBody>
        </p:sp>
        <p:sp>
          <p:nvSpPr>
            <p:cNvPr id="19474" name="Line 10"/>
            <p:cNvSpPr>
              <a:spLocks noChangeShapeType="1"/>
            </p:cNvSpPr>
            <p:nvPr/>
          </p:nvSpPr>
          <p:spPr bwMode="auto">
            <a:xfrm flipH="1">
              <a:off x="8070" y="2924"/>
              <a:ext cx="150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19475" name="Group 11"/>
            <p:cNvGrpSpPr>
              <a:grpSpLocks/>
            </p:cNvGrpSpPr>
            <p:nvPr/>
          </p:nvGrpSpPr>
          <p:grpSpPr bwMode="auto">
            <a:xfrm>
              <a:off x="5395" y="237"/>
              <a:ext cx="900" cy="766"/>
              <a:chOff x="5370" y="-470"/>
              <a:chExt cx="900" cy="766"/>
            </a:xfrm>
          </p:grpSpPr>
          <p:sp>
            <p:nvSpPr>
              <p:cNvPr id="19514" name="Oval 12"/>
              <p:cNvSpPr>
                <a:spLocks noChangeArrowheads="1"/>
              </p:cNvSpPr>
              <p:nvPr/>
            </p:nvSpPr>
            <p:spPr bwMode="auto">
              <a:xfrm>
                <a:off x="5970" y="-470"/>
                <a:ext cx="300" cy="3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50</a:t>
                </a:r>
              </a:p>
            </p:txBody>
          </p:sp>
          <p:sp>
            <p:nvSpPr>
              <p:cNvPr id="19515" name="Oval 13"/>
              <p:cNvSpPr>
                <a:spLocks noChangeArrowheads="1"/>
              </p:cNvSpPr>
              <p:nvPr/>
            </p:nvSpPr>
            <p:spPr bwMode="auto">
              <a:xfrm>
                <a:off x="5370" y="-11"/>
                <a:ext cx="300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40</a:t>
                </a:r>
              </a:p>
            </p:txBody>
          </p:sp>
          <p:sp>
            <p:nvSpPr>
              <p:cNvPr id="19516" name="Line 14"/>
              <p:cNvSpPr>
                <a:spLocks noChangeShapeType="1"/>
              </p:cNvSpPr>
              <p:nvPr/>
            </p:nvSpPr>
            <p:spPr bwMode="auto">
              <a:xfrm flipH="1">
                <a:off x="5670" y="-162"/>
                <a:ext cx="300" cy="1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476" name="Group 15"/>
            <p:cNvGrpSpPr>
              <a:grpSpLocks/>
            </p:cNvGrpSpPr>
            <p:nvPr/>
          </p:nvGrpSpPr>
          <p:grpSpPr bwMode="auto">
            <a:xfrm>
              <a:off x="7845" y="237"/>
              <a:ext cx="900" cy="1232"/>
              <a:chOff x="7920" y="-470"/>
              <a:chExt cx="900" cy="1232"/>
            </a:xfrm>
          </p:grpSpPr>
          <p:sp>
            <p:nvSpPr>
              <p:cNvPr id="19508" name="Oval 16"/>
              <p:cNvSpPr>
                <a:spLocks noChangeArrowheads="1"/>
              </p:cNvSpPr>
              <p:nvPr/>
            </p:nvSpPr>
            <p:spPr bwMode="auto">
              <a:xfrm>
                <a:off x="8220" y="456"/>
                <a:ext cx="300" cy="30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47</a:t>
                </a:r>
              </a:p>
            </p:txBody>
          </p:sp>
          <p:sp>
            <p:nvSpPr>
              <p:cNvPr id="19509" name="Line 17"/>
              <p:cNvSpPr>
                <a:spLocks noChangeShapeType="1"/>
              </p:cNvSpPr>
              <p:nvPr/>
            </p:nvSpPr>
            <p:spPr bwMode="auto">
              <a:xfrm>
                <a:off x="8220" y="301"/>
                <a:ext cx="15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grpSp>
            <p:nvGrpSpPr>
              <p:cNvPr id="19510" name="Group 18"/>
              <p:cNvGrpSpPr>
                <a:grpSpLocks/>
              </p:cNvGrpSpPr>
              <p:nvPr/>
            </p:nvGrpSpPr>
            <p:grpSpPr bwMode="auto">
              <a:xfrm>
                <a:off x="7920" y="-470"/>
                <a:ext cx="900" cy="765"/>
                <a:chOff x="5370" y="-470"/>
                <a:chExt cx="900" cy="766"/>
              </a:xfrm>
            </p:grpSpPr>
            <p:sp>
              <p:nvSpPr>
                <p:cNvPr id="19511" name="Oval 19"/>
                <p:cNvSpPr>
                  <a:spLocks noChangeArrowheads="1"/>
                </p:cNvSpPr>
                <p:nvPr/>
              </p:nvSpPr>
              <p:spPr bwMode="auto">
                <a:xfrm>
                  <a:off x="5970" y="-470"/>
                  <a:ext cx="300" cy="3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50</a:t>
                  </a:r>
                </a:p>
              </p:txBody>
            </p:sp>
            <p:sp>
              <p:nvSpPr>
                <p:cNvPr id="19512" name="Oval 20"/>
                <p:cNvSpPr>
                  <a:spLocks noChangeArrowheads="1"/>
                </p:cNvSpPr>
                <p:nvPr/>
              </p:nvSpPr>
              <p:spPr bwMode="auto">
                <a:xfrm>
                  <a:off x="5370" y="-11"/>
                  <a:ext cx="300" cy="30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40</a:t>
                  </a:r>
                </a:p>
              </p:txBody>
            </p:sp>
            <p:sp>
              <p:nvSpPr>
                <p:cNvPr id="1951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5670" y="-162"/>
                  <a:ext cx="300" cy="15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477" name="Group 22"/>
            <p:cNvGrpSpPr>
              <a:grpSpLocks/>
            </p:cNvGrpSpPr>
            <p:nvPr/>
          </p:nvGrpSpPr>
          <p:grpSpPr bwMode="auto">
            <a:xfrm>
              <a:off x="2670" y="1690"/>
              <a:ext cx="900" cy="1231"/>
              <a:chOff x="7920" y="-470"/>
              <a:chExt cx="900" cy="1232"/>
            </a:xfrm>
          </p:grpSpPr>
          <p:sp>
            <p:nvSpPr>
              <p:cNvPr id="19502" name="Oval 23"/>
              <p:cNvSpPr>
                <a:spLocks noChangeArrowheads="1"/>
              </p:cNvSpPr>
              <p:nvPr/>
            </p:nvSpPr>
            <p:spPr bwMode="auto">
              <a:xfrm>
                <a:off x="8220" y="456"/>
                <a:ext cx="300" cy="30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47</a:t>
                </a:r>
              </a:p>
            </p:txBody>
          </p:sp>
          <p:sp>
            <p:nvSpPr>
              <p:cNvPr id="19503" name="Line 24"/>
              <p:cNvSpPr>
                <a:spLocks noChangeShapeType="1"/>
              </p:cNvSpPr>
              <p:nvPr/>
            </p:nvSpPr>
            <p:spPr bwMode="auto">
              <a:xfrm>
                <a:off x="8220" y="301"/>
                <a:ext cx="15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grpSp>
            <p:nvGrpSpPr>
              <p:cNvPr id="19504" name="Group 25"/>
              <p:cNvGrpSpPr>
                <a:grpSpLocks/>
              </p:cNvGrpSpPr>
              <p:nvPr/>
            </p:nvGrpSpPr>
            <p:grpSpPr bwMode="auto">
              <a:xfrm>
                <a:off x="7920" y="-470"/>
                <a:ext cx="900" cy="765"/>
                <a:chOff x="5370" y="-470"/>
                <a:chExt cx="900" cy="766"/>
              </a:xfrm>
            </p:grpSpPr>
            <p:sp>
              <p:nvSpPr>
                <p:cNvPr id="19505" name="Oval 26"/>
                <p:cNvSpPr>
                  <a:spLocks noChangeArrowheads="1"/>
                </p:cNvSpPr>
                <p:nvPr/>
              </p:nvSpPr>
              <p:spPr bwMode="auto">
                <a:xfrm>
                  <a:off x="5970" y="-470"/>
                  <a:ext cx="300" cy="3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50</a:t>
                  </a:r>
                </a:p>
              </p:txBody>
            </p:sp>
            <p:sp>
              <p:nvSpPr>
                <p:cNvPr id="19506" name="Oval 27"/>
                <p:cNvSpPr>
                  <a:spLocks noChangeArrowheads="1"/>
                </p:cNvSpPr>
                <p:nvPr/>
              </p:nvSpPr>
              <p:spPr bwMode="auto">
                <a:xfrm>
                  <a:off x="5370" y="-11"/>
                  <a:ext cx="300" cy="30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40</a:t>
                  </a:r>
                </a:p>
              </p:txBody>
            </p:sp>
            <p:sp>
              <p:nvSpPr>
                <p:cNvPr id="1950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5670" y="-162"/>
                  <a:ext cx="300" cy="15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478" name="Group 29"/>
            <p:cNvGrpSpPr>
              <a:grpSpLocks/>
            </p:cNvGrpSpPr>
            <p:nvPr/>
          </p:nvGrpSpPr>
          <p:grpSpPr bwMode="auto">
            <a:xfrm>
              <a:off x="5370" y="1690"/>
              <a:ext cx="900" cy="1230"/>
              <a:chOff x="7920" y="-470"/>
              <a:chExt cx="900" cy="1232"/>
            </a:xfrm>
          </p:grpSpPr>
          <p:sp>
            <p:nvSpPr>
              <p:cNvPr id="19496" name="Oval 30"/>
              <p:cNvSpPr>
                <a:spLocks noChangeArrowheads="1"/>
              </p:cNvSpPr>
              <p:nvPr/>
            </p:nvSpPr>
            <p:spPr bwMode="auto">
              <a:xfrm>
                <a:off x="8220" y="456"/>
                <a:ext cx="300" cy="30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47</a:t>
                </a:r>
              </a:p>
            </p:txBody>
          </p:sp>
          <p:sp>
            <p:nvSpPr>
              <p:cNvPr id="19497" name="Line 31"/>
              <p:cNvSpPr>
                <a:spLocks noChangeShapeType="1"/>
              </p:cNvSpPr>
              <p:nvPr/>
            </p:nvSpPr>
            <p:spPr bwMode="auto">
              <a:xfrm>
                <a:off x="8220" y="301"/>
                <a:ext cx="15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grpSp>
            <p:nvGrpSpPr>
              <p:cNvPr id="19498" name="Group 32"/>
              <p:cNvGrpSpPr>
                <a:grpSpLocks/>
              </p:cNvGrpSpPr>
              <p:nvPr/>
            </p:nvGrpSpPr>
            <p:grpSpPr bwMode="auto">
              <a:xfrm>
                <a:off x="7920" y="-470"/>
                <a:ext cx="900" cy="765"/>
                <a:chOff x="5370" y="-470"/>
                <a:chExt cx="900" cy="766"/>
              </a:xfrm>
            </p:grpSpPr>
            <p:sp>
              <p:nvSpPr>
                <p:cNvPr id="19499" name="Oval 33"/>
                <p:cNvSpPr>
                  <a:spLocks noChangeArrowheads="1"/>
                </p:cNvSpPr>
                <p:nvPr/>
              </p:nvSpPr>
              <p:spPr bwMode="auto">
                <a:xfrm>
                  <a:off x="5970" y="-470"/>
                  <a:ext cx="300" cy="3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50</a:t>
                  </a:r>
                </a:p>
              </p:txBody>
            </p:sp>
            <p:sp>
              <p:nvSpPr>
                <p:cNvPr id="19500" name="Oval 34"/>
                <p:cNvSpPr>
                  <a:spLocks noChangeArrowheads="1"/>
                </p:cNvSpPr>
                <p:nvPr/>
              </p:nvSpPr>
              <p:spPr bwMode="auto">
                <a:xfrm>
                  <a:off x="5370" y="-11"/>
                  <a:ext cx="300" cy="30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40</a:t>
                  </a:r>
                </a:p>
              </p:txBody>
            </p:sp>
            <p:sp>
              <p:nvSpPr>
                <p:cNvPr id="19501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5670" y="-162"/>
                  <a:ext cx="300" cy="15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479" name="Group 36"/>
            <p:cNvGrpSpPr>
              <a:grpSpLocks/>
            </p:cNvGrpSpPr>
            <p:nvPr/>
          </p:nvGrpSpPr>
          <p:grpSpPr bwMode="auto">
            <a:xfrm>
              <a:off x="6120" y="1999"/>
              <a:ext cx="750" cy="920"/>
              <a:chOff x="6120" y="1999"/>
              <a:chExt cx="750" cy="920"/>
            </a:xfrm>
          </p:grpSpPr>
          <p:sp>
            <p:nvSpPr>
              <p:cNvPr id="19492" name="Oval 37"/>
              <p:cNvSpPr>
                <a:spLocks noChangeArrowheads="1"/>
              </p:cNvSpPr>
              <p:nvPr/>
            </p:nvSpPr>
            <p:spPr bwMode="auto">
              <a:xfrm>
                <a:off x="6120" y="2616"/>
                <a:ext cx="300" cy="30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55</a:t>
                </a:r>
              </a:p>
            </p:txBody>
          </p:sp>
          <p:sp>
            <p:nvSpPr>
              <p:cNvPr id="19493" name="Line 38"/>
              <p:cNvSpPr>
                <a:spLocks noChangeShapeType="1"/>
              </p:cNvSpPr>
              <p:nvPr/>
            </p:nvSpPr>
            <p:spPr bwMode="auto">
              <a:xfrm flipH="1">
                <a:off x="6420" y="2461"/>
                <a:ext cx="15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494" name="Line 39"/>
              <p:cNvSpPr>
                <a:spLocks noChangeShapeType="1"/>
              </p:cNvSpPr>
              <p:nvPr/>
            </p:nvSpPr>
            <p:spPr bwMode="auto">
              <a:xfrm>
                <a:off x="6270" y="1999"/>
                <a:ext cx="300" cy="15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495" name="Oval 40"/>
              <p:cNvSpPr>
                <a:spLocks noChangeArrowheads="1"/>
              </p:cNvSpPr>
              <p:nvPr/>
            </p:nvSpPr>
            <p:spPr bwMode="auto">
              <a:xfrm>
                <a:off x="6570" y="2153"/>
                <a:ext cx="300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63</a:t>
                </a:r>
              </a:p>
            </p:txBody>
          </p:sp>
        </p:grpSp>
        <p:grpSp>
          <p:nvGrpSpPr>
            <p:cNvPr id="19480" name="Group 41"/>
            <p:cNvGrpSpPr>
              <a:grpSpLocks/>
            </p:cNvGrpSpPr>
            <p:nvPr/>
          </p:nvGrpSpPr>
          <p:grpSpPr bwMode="auto">
            <a:xfrm>
              <a:off x="7920" y="1690"/>
              <a:ext cx="900" cy="1231"/>
              <a:chOff x="7920" y="-470"/>
              <a:chExt cx="900" cy="1232"/>
            </a:xfrm>
          </p:grpSpPr>
          <p:sp>
            <p:nvSpPr>
              <p:cNvPr id="19486" name="Oval 42"/>
              <p:cNvSpPr>
                <a:spLocks noChangeArrowheads="1"/>
              </p:cNvSpPr>
              <p:nvPr/>
            </p:nvSpPr>
            <p:spPr bwMode="auto">
              <a:xfrm>
                <a:off x="8220" y="456"/>
                <a:ext cx="300" cy="30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47</a:t>
                </a:r>
              </a:p>
            </p:txBody>
          </p:sp>
          <p:sp>
            <p:nvSpPr>
              <p:cNvPr id="19487" name="Line 43"/>
              <p:cNvSpPr>
                <a:spLocks noChangeShapeType="1"/>
              </p:cNvSpPr>
              <p:nvPr/>
            </p:nvSpPr>
            <p:spPr bwMode="auto">
              <a:xfrm>
                <a:off x="8220" y="301"/>
                <a:ext cx="15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grpSp>
            <p:nvGrpSpPr>
              <p:cNvPr id="19488" name="Group 44"/>
              <p:cNvGrpSpPr>
                <a:grpSpLocks/>
              </p:cNvGrpSpPr>
              <p:nvPr/>
            </p:nvGrpSpPr>
            <p:grpSpPr bwMode="auto">
              <a:xfrm>
                <a:off x="7920" y="-470"/>
                <a:ext cx="900" cy="765"/>
                <a:chOff x="5370" y="-470"/>
                <a:chExt cx="900" cy="766"/>
              </a:xfrm>
            </p:grpSpPr>
            <p:sp>
              <p:nvSpPr>
                <p:cNvPr id="19489" name="Oval 45"/>
                <p:cNvSpPr>
                  <a:spLocks noChangeArrowheads="1"/>
                </p:cNvSpPr>
                <p:nvPr/>
              </p:nvSpPr>
              <p:spPr bwMode="auto">
                <a:xfrm>
                  <a:off x="5970" y="-470"/>
                  <a:ext cx="300" cy="3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50</a:t>
                  </a:r>
                </a:p>
              </p:txBody>
            </p:sp>
            <p:sp>
              <p:nvSpPr>
                <p:cNvPr id="19490" name="Oval 46"/>
                <p:cNvSpPr>
                  <a:spLocks noChangeArrowheads="1"/>
                </p:cNvSpPr>
                <p:nvPr/>
              </p:nvSpPr>
              <p:spPr bwMode="auto">
                <a:xfrm>
                  <a:off x="5370" y="-11"/>
                  <a:ext cx="300" cy="30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40</a:t>
                  </a:r>
                </a:p>
              </p:txBody>
            </p:sp>
            <p:sp>
              <p:nvSpPr>
                <p:cNvPr id="19491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5670" y="-162"/>
                  <a:ext cx="300" cy="15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481" name="Group 48"/>
            <p:cNvGrpSpPr>
              <a:grpSpLocks/>
            </p:cNvGrpSpPr>
            <p:nvPr/>
          </p:nvGrpSpPr>
          <p:grpSpPr bwMode="auto">
            <a:xfrm>
              <a:off x="8670" y="1999"/>
              <a:ext cx="750" cy="919"/>
              <a:chOff x="6120" y="1999"/>
              <a:chExt cx="750" cy="920"/>
            </a:xfrm>
          </p:grpSpPr>
          <p:sp>
            <p:nvSpPr>
              <p:cNvPr id="19482" name="Oval 49"/>
              <p:cNvSpPr>
                <a:spLocks noChangeArrowheads="1"/>
              </p:cNvSpPr>
              <p:nvPr/>
            </p:nvSpPr>
            <p:spPr bwMode="auto">
              <a:xfrm>
                <a:off x="6120" y="2616"/>
                <a:ext cx="300" cy="30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55</a:t>
                </a:r>
              </a:p>
            </p:txBody>
          </p:sp>
          <p:sp>
            <p:nvSpPr>
              <p:cNvPr id="19483" name="Line 50"/>
              <p:cNvSpPr>
                <a:spLocks noChangeShapeType="1"/>
              </p:cNvSpPr>
              <p:nvPr/>
            </p:nvSpPr>
            <p:spPr bwMode="auto">
              <a:xfrm flipH="1">
                <a:off x="6420" y="2461"/>
                <a:ext cx="15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484" name="Line 51"/>
              <p:cNvSpPr>
                <a:spLocks noChangeShapeType="1"/>
              </p:cNvSpPr>
              <p:nvPr/>
            </p:nvSpPr>
            <p:spPr bwMode="auto">
              <a:xfrm>
                <a:off x="6270" y="1999"/>
                <a:ext cx="300" cy="15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9485" name="Oval 52"/>
              <p:cNvSpPr>
                <a:spLocks noChangeArrowheads="1"/>
              </p:cNvSpPr>
              <p:nvPr/>
            </p:nvSpPr>
            <p:spPr bwMode="auto">
              <a:xfrm>
                <a:off x="6570" y="2153"/>
                <a:ext cx="300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63</a:t>
                </a:r>
              </a:p>
            </p:txBody>
          </p:sp>
        </p:grpSp>
      </p:grpSp>
      <p:sp>
        <p:nvSpPr>
          <p:cNvPr id="19462" name="AutoShape 55"/>
          <p:cNvSpPr>
            <a:spLocks noChangeArrowheads="1"/>
          </p:cNvSpPr>
          <p:nvPr/>
        </p:nvSpPr>
        <p:spPr bwMode="auto">
          <a:xfrm>
            <a:off x="313373" y="2167717"/>
            <a:ext cx="1125537" cy="403225"/>
          </a:xfrm>
          <a:prstGeom prst="rightArrow">
            <a:avLst>
              <a:gd name="adj1" fmla="val 50000"/>
              <a:gd name="adj2" fmla="val 69783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 50</a:t>
            </a:r>
          </a:p>
        </p:txBody>
      </p:sp>
      <p:sp>
        <p:nvSpPr>
          <p:cNvPr id="19463" name="AutoShape 56"/>
          <p:cNvSpPr>
            <a:spLocks noChangeArrowheads="1"/>
          </p:cNvSpPr>
          <p:nvPr/>
        </p:nvSpPr>
        <p:spPr bwMode="auto">
          <a:xfrm>
            <a:off x="2814955" y="4877624"/>
            <a:ext cx="1125538" cy="403225"/>
          </a:xfrm>
          <a:prstGeom prst="rightArrow">
            <a:avLst>
              <a:gd name="adj1" fmla="val 50000"/>
              <a:gd name="adj2" fmla="val 69783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 55</a:t>
            </a:r>
          </a:p>
        </p:txBody>
      </p:sp>
      <p:sp>
        <p:nvSpPr>
          <p:cNvPr id="19464" name="AutoShape 57"/>
          <p:cNvSpPr>
            <a:spLocks noChangeArrowheads="1"/>
          </p:cNvSpPr>
          <p:nvPr/>
        </p:nvSpPr>
        <p:spPr bwMode="auto">
          <a:xfrm>
            <a:off x="5597023" y="3267479"/>
            <a:ext cx="1125538" cy="403225"/>
          </a:xfrm>
          <a:prstGeom prst="rightArrow">
            <a:avLst>
              <a:gd name="adj1" fmla="val 50000"/>
              <a:gd name="adj2" fmla="val 69783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 47</a:t>
            </a:r>
          </a:p>
        </p:txBody>
      </p:sp>
      <p:sp>
        <p:nvSpPr>
          <p:cNvPr id="19465" name="AutoShape 58"/>
          <p:cNvSpPr>
            <a:spLocks noChangeArrowheads="1"/>
          </p:cNvSpPr>
          <p:nvPr/>
        </p:nvSpPr>
        <p:spPr bwMode="auto">
          <a:xfrm>
            <a:off x="2644775" y="2728410"/>
            <a:ext cx="1125538" cy="403225"/>
          </a:xfrm>
          <a:prstGeom prst="rightArrow">
            <a:avLst>
              <a:gd name="adj1" fmla="val 50000"/>
              <a:gd name="adj2" fmla="val 69783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 40</a:t>
            </a:r>
          </a:p>
        </p:txBody>
      </p:sp>
      <p:sp>
        <p:nvSpPr>
          <p:cNvPr id="19466" name="AutoShape 59"/>
          <p:cNvSpPr>
            <a:spLocks noChangeArrowheads="1"/>
          </p:cNvSpPr>
          <p:nvPr/>
        </p:nvSpPr>
        <p:spPr bwMode="auto">
          <a:xfrm>
            <a:off x="-307976" y="4303495"/>
            <a:ext cx="1125538" cy="403225"/>
          </a:xfrm>
          <a:prstGeom prst="rightArrow">
            <a:avLst>
              <a:gd name="adj1" fmla="val 50000"/>
              <a:gd name="adj2" fmla="val 69783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 63</a:t>
            </a:r>
          </a:p>
        </p:txBody>
      </p:sp>
      <p:sp>
        <p:nvSpPr>
          <p:cNvPr id="19467" name="AutoShape 60"/>
          <p:cNvSpPr>
            <a:spLocks noChangeArrowheads="1"/>
          </p:cNvSpPr>
          <p:nvPr/>
        </p:nvSpPr>
        <p:spPr bwMode="auto">
          <a:xfrm>
            <a:off x="5398453" y="5359410"/>
            <a:ext cx="1125538" cy="403225"/>
          </a:xfrm>
          <a:prstGeom prst="rightArrow">
            <a:avLst>
              <a:gd name="adj1" fmla="val 50000"/>
              <a:gd name="adj2" fmla="val 69783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 43</a:t>
            </a:r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524669" y="5999236"/>
            <a:ext cx="8458200" cy="63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Let’s add 60 to BST next</a:t>
            </a:r>
          </a:p>
        </p:txBody>
      </p:sp>
    </p:spTree>
    <p:extLst>
      <p:ext uri="{BB962C8B-B14F-4D97-AF65-F5344CB8AC3E}">
        <p14:creationId xmlns:p14="http://schemas.microsoft.com/office/powerpoint/2010/main" val="874487374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xfrm>
            <a:off x="258233" y="96970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Search Tree</a:t>
            </a:r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3971" y="1092530"/>
            <a:ext cx="7728398" cy="485245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70C0"/>
                </a:solidFill>
              </a:rPr>
              <a:t>Efficiency of a search</a:t>
            </a:r>
          </a:p>
          <a:p>
            <a:pPr lvl="1"/>
            <a:r>
              <a:rPr sz="2000" dirty="0"/>
              <a:t>Searching a binary search tree of height </a:t>
            </a:r>
            <a:r>
              <a:rPr sz="2000" b="1" i="1" dirty="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sz="2000" dirty="0"/>
              <a:t> is 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sz="2000" b="1" i="1" dirty="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dirty="0">
                <a:solidFill>
                  <a:srgbClr val="0070C0"/>
                </a:solidFill>
              </a:rPr>
              <a:t>To make searching a binary search tree efficient</a:t>
            </a:r>
          </a:p>
          <a:p>
            <a:pPr lvl="1"/>
            <a:r>
              <a:rPr sz="2000" dirty="0"/>
              <a:t>Tree must be as short as possible</a:t>
            </a:r>
            <a:endParaRPr lang="en-US" sz="2000" dirty="0"/>
          </a:p>
          <a:p>
            <a:r>
              <a:rPr lang="en-US" dirty="0"/>
              <a:t>Thinking ahead | Searching and sorting a BST</a:t>
            </a:r>
          </a:p>
          <a:p>
            <a:pPr lvl="1"/>
            <a:r>
              <a:rPr lang="en-US" sz="2000" dirty="0">
                <a:sym typeface="Times New Roman"/>
              </a:rPr>
              <a:t>Searching is merely a traversal</a:t>
            </a:r>
          </a:p>
          <a:p>
            <a:pPr lvl="1"/>
            <a:r>
              <a:rPr lang="en-US" sz="2000" dirty="0"/>
              <a:t>Sorting is done!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4"/>
          <p:cNvSpPr txBox="1">
            <a:spLocks noGrp="1"/>
          </p:cNvSpPr>
          <p:nvPr>
            <p:ph type="title"/>
          </p:nvPr>
        </p:nvSpPr>
        <p:spPr>
          <a:xfrm>
            <a:off x="258233" y="96970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Efficiency of Operations</a:t>
            </a:r>
          </a:p>
        </p:txBody>
      </p:sp>
      <p:sp>
        <p:nvSpPr>
          <p:cNvPr id="242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258233" y="1117600"/>
            <a:ext cx="8229601" cy="482738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70C0"/>
                </a:solidFill>
              </a:rPr>
              <a:t>For tree of height </a:t>
            </a:r>
            <a:r>
              <a:rPr b="1" i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</a:p>
          <a:p>
            <a:pPr lvl="1"/>
            <a:r>
              <a:rPr sz="2000" dirty="0"/>
              <a:t>The operations add, remove, and </a:t>
            </a:r>
            <a:br>
              <a:rPr sz="2000" dirty="0"/>
            </a:br>
            <a:r>
              <a:rPr sz="2000" b="1" dirty="0" err="1">
                <a:latin typeface="Courier New"/>
                <a:ea typeface="Courier New"/>
                <a:cs typeface="Courier New"/>
                <a:sym typeface="Courier New"/>
              </a:rPr>
              <a:t>getEntry</a:t>
            </a:r>
            <a:r>
              <a:rPr sz="2000" dirty="0"/>
              <a:t> are 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sz="2000" b="1" i="1" dirty="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r>
              <a:rPr dirty="0">
                <a:solidFill>
                  <a:srgbClr val="0070C0"/>
                </a:solidFill>
              </a:rPr>
              <a:t>If tree of </a:t>
            </a:r>
            <a:r>
              <a:rPr b="1" i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dirty="0">
                <a:solidFill>
                  <a:srgbClr val="0070C0"/>
                </a:solidFill>
              </a:rPr>
              <a:t> nodes has height </a:t>
            </a:r>
            <a:r>
              <a:rPr b="1" i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dirty="0">
                <a:solidFill>
                  <a:srgbClr val="0070C0"/>
                </a:solidFill>
              </a:rPr>
              <a:t> = </a:t>
            </a:r>
            <a:r>
              <a:rPr b="1" i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lvl="1"/>
            <a:r>
              <a:rPr sz="2000" dirty="0"/>
              <a:t>These operations are 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sz="2000" b="1" i="1" dirty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r>
              <a:rPr dirty="0">
                <a:solidFill>
                  <a:srgbClr val="7030A0"/>
                </a:solidFill>
              </a:rPr>
              <a:t>Shortest tree is full</a:t>
            </a:r>
          </a:p>
          <a:p>
            <a:pPr lvl="1"/>
            <a:r>
              <a:rPr sz="2000" dirty="0">
                <a:solidFill>
                  <a:srgbClr val="7030A0"/>
                </a:solidFill>
              </a:rPr>
              <a:t>Results in these operations being </a:t>
            </a:r>
            <a:r>
              <a:rPr sz="20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O(log </a:t>
            </a:r>
            <a:r>
              <a:rPr sz="2000" b="1" i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0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01043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>
            <a:spLocks noGrp="1"/>
          </p:cNvSpPr>
          <p:nvPr>
            <p:ph type="title"/>
          </p:nvPr>
        </p:nvSpPr>
        <p:spPr>
          <a:xfrm>
            <a:off x="249435" y="142503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2156"/>
            </a:lvl1pPr>
          </a:lstStyle>
          <a:p>
            <a:r>
              <a:rPr lang="en-US" sz="3600" dirty="0"/>
              <a:t>R</a:t>
            </a:r>
            <a:r>
              <a:rPr sz="3600" dirty="0"/>
              <a:t>emovals </a:t>
            </a:r>
            <a:r>
              <a:rPr lang="en-US" sz="3600" dirty="0"/>
              <a:t>F</a:t>
            </a:r>
            <a:r>
              <a:rPr sz="3600" dirty="0"/>
              <a:t>rom a </a:t>
            </a:r>
            <a:r>
              <a:rPr lang="en-US" sz="3600" dirty="0"/>
              <a:t>B</a:t>
            </a:r>
            <a:r>
              <a:rPr sz="3600" dirty="0"/>
              <a:t>inary </a:t>
            </a:r>
            <a:r>
              <a:rPr lang="en-US" sz="3600" dirty="0"/>
              <a:t>S</a:t>
            </a:r>
            <a:r>
              <a:rPr sz="3600" dirty="0"/>
              <a:t>earch </a:t>
            </a:r>
            <a:r>
              <a:rPr lang="en-US" sz="3600" dirty="0"/>
              <a:t>T</a:t>
            </a:r>
            <a:r>
              <a:rPr sz="3600" dirty="0"/>
              <a:t>ree </a:t>
            </a:r>
            <a:r>
              <a:rPr sz="3100" dirty="0"/>
              <a:t>(</a:t>
            </a:r>
            <a:r>
              <a:rPr lang="en-US" sz="3100" dirty="0"/>
              <a:t>1 of</a:t>
            </a:r>
            <a:r>
              <a:rPr sz="3100" dirty="0"/>
              <a:t> </a:t>
            </a:r>
            <a:r>
              <a:rPr lang="en-US" sz="3100" dirty="0"/>
              <a:t>3</a:t>
            </a:r>
            <a:r>
              <a:rPr sz="3100" dirty="0"/>
              <a:t>)</a:t>
            </a:r>
          </a:p>
        </p:txBody>
      </p:sp>
      <p:pic>
        <p:nvPicPr>
          <p:cNvPr id="173" name="Four diagrams represent removals in a binary tree. A binary search tree" descr="Four diagrams represent removals in a binary tree. A binary search tre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571" y="1435419"/>
            <a:ext cx="3810001" cy="3612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Four diagrams represent removals in a binary tree. The tree after removing Chad." descr="Four diagrams represent removals in a binary tree. The tree after removing Cha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5599" y="1431653"/>
            <a:ext cx="3810001" cy="37889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val 1"/>
          <p:cNvSpPr/>
          <p:nvPr/>
        </p:nvSpPr>
        <p:spPr>
          <a:xfrm>
            <a:off x="1198179" y="3195145"/>
            <a:ext cx="809297" cy="399393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" name="Striped Right Arrow 2"/>
          <p:cNvSpPr/>
          <p:nvPr/>
        </p:nvSpPr>
        <p:spPr>
          <a:xfrm>
            <a:off x="249435" y="3773214"/>
            <a:ext cx="504497" cy="315311"/>
          </a:xfrm>
          <a:prstGeom prst="strip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9" name="Striped Right Arrow 8"/>
          <p:cNvSpPr/>
          <p:nvPr/>
        </p:nvSpPr>
        <p:spPr>
          <a:xfrm>
            <a:off x="5007651" y="3330466"/>
            <a:ext cx="504497" cy="315311"/>
          </a:xfrm>
          <a:prstGeom prst="strip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029166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>
            <a:spLocks noGrp="1"/>
          </p:cNvSpPr>
          <p:nvPr>
            <p:ph type="title"/>
          </p:nvPr>
        </p:nvSpPr>
        <p:spPr>
          <a:xfrm>
            <a:off x="249435" y="142503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2156"/>
            </a:lvl1pPr>
          </a:lstStyle>
          <a:p>
            <a:r>
              <a:rPr lang="en-US" sz="3600" dirty="0"/>
              <a:t>R</a:t>
            </a:r>
            <a:r>
              <a:rPr sz="3600" dirty="0"/>
              <a:t>emovals </a:t>
            </a:r>
            <a:r>
              <a:rPr lang="en-US" sz="3600" dirty="0"/>
              <a:t>F</a:t>
            </a:r>
            <a:r>
              <a:rPr sz="3600" dirty="0"/>
              <a:t>rom a </a:t>
            </a:r>
            <a:r>
              <a:rPr lang="en-US" sz="3600" dirty="0"/>
              <a:t>B</a:t>
            </a:r>
            <a:r>
              <a:rPr sz="3600" dirty="0"/>
              <a:t>inary </a:t>
            </a:r>
            <a:r>
              <a:rPr lang="en-US" sz="3600" dirty="0"/>
              <a:t>S</a:t>
            </a:r>
            <a:r>
              <a:rPr sz="3600" dirty="0"/>
              <a:t>earch </a:t>
            </a:r>
            <a:r>
              <a:rPr lang="en-US" sz="3600" dirty="0"/>
              <a:t>T</a:t>
            </a:r>
            <a:r>
              <a:rPr sz="3600" dirty="0"/>
              <a:t>ree </a:t>
            </a:r>
            <a:r>
              <a:rPr sz="3100" dirty="0"/>
              <a:t>(</a:t>
            </a:r>
            <a:r>
              <a:rPr lang="en-US" sz="3100" dirty="0"/>
              <a:t>1 of</a:t>
            </a:r>
            <a:r>
              <a:rPr sz="3100" dirty="0"/>
              <a:t> </a:t>
            </a:r>
            <a:r>
              <a:rPr lang="en-US" sz="3100" dirty="0"/>
              <a:t>2</a:t>
            </a:r>
            <a:r>
              <a:rPr sz="3100" dirty="0"/>
              <a:t>)</a:t>
            </a:r>
          </a:p>
        </p:txBody>
      </p:sp>
      <p:pic>
        <p:nvPicPr>
          <p:cNvPr id="173" name="Four diagrams represent removals in a binary tree. A binary search tree" descr="Four diagrams represent removals in a binary tree. A binary search tre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571" y="1435419"/>
            <a:ext cx="3810001" cy="3612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Four diagrams represent removals in a binary tree. The tree after removing Chad." descr="Four diagrams represent removals in a binary tree. The tree after removing Cha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5599" y="1435419"/>
            <a:ext cx="3810001" cy="378895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Oval 6"/>
          <p:cNvSpPr/>
          <p:nvPr/>
        </p:nvSpPr>
        <p:spPr>
          <a:xfrm>
            <a:off x="7267903" y="2264979"/>
            <a:ext cx="809297" cy="399393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Striped Right Arrow 7"/>
          <p:cNvSpPr/>
          <p:nvPr/>
        </p:nvSpPr>
        <p:spPr>
          <a:xfrm rot="17464779">
            <a:off x="7253485" y="3786716"/>
            <a:ext cx="504497" cy="315311"/>
          </a:xfrm>
          <a:prstGeom prst="strip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6001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2156"/>
            </a:lvl1pPr>
          </a:lstStyle>
          <a:p>
            <a:r>
              <a:rPr lang="en-US" sz="3600" dirty="0"/>
              <a:t>R</a:t>
            </a:r>
            <a:r>
              <a:rPr sz="3600" dirty="0"/>
              <a:t>emovals </a:t>
            </a:r>
            <a:r>
              <a:rPr lang="en-US" sz="3600" dirty="0"/>
              <a:t>F</a:t>
            </a:r>
            <a:r>
              <a:rPr sz="3600" dirty="0"/>
              <a:t>rom a </a:t>
            </a:r>
            <a:r>
              <a:rPr lang="en-US" sz="3600" dirty="0"/>
              <a:t>B</a:t>
            </a:r>
            <a:r>
              <a:rPr sz="3600" dirty="0"/>
              <a:t>inary </a:t>
            </a:r>
            <a:r>
              <a:rPr lang="en-US" sz="3600" dirty="0"/>
              <a:t>S</a:t>
            </a:r>
            <a:r>
              <a:rPr sz="3600" dirty="0"/>
              <a:t>earch </a:t>
            </a:r>
            <a:r>
              <a:rPr lang="en-US" sz="3600" dirty="0"/>
              <a:t>T</a:t>
            </a:r>
            <a:r>
              <a:rPr sz="3600" dirty="0"/>
              <a:t>ree </a:t>
            </a:r>
            <a:r>
              <a:rPr sz="3100" dirty="0"/>
              <a:t>(</a:t>
            </a:r>
            <a:r>
              <a:rPr lang="en-US" sz="3100" dirty="0"/>
              <a:t>2 of</a:t>
            </a:r>
            <a:r>
              <a:rPr sz="3100" dirty="0"/>
              <a:t> </a:t>
            </a:r>
            <a:r>
              <a:rPr lang="en-US" sz="3100" dirty="0"/>
              <a:t>3</a:t>
            </a:r>
            <a:r>
              <a:rPr sz="3100" dirty="0"/>
              <a:t>)</a:t>
            </a:r>
          </a:p>
        </p:txBody>
      </p:sp>
      <p:pic>
        <p:nvPicPr>
          <p:cNvPr id="177" name="Four diagrams represent removals in a binary tree.&#10; The tree after removing Sean." descr="Four diagrams represent removals in a binary tree. The tree after removing Sean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99" y="1647701"/>
            <a:ext cx="3810001" cy="3562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Four diagrams represent removals in a binary tree.&#10;The Tree after removing Kathy." descr="Four diagrams represent removals in a binary tree.The Tree after removing Kathy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397" y="1793547"/>
            <a:ext cx="3810001" cy="327090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val 4"/>
          <p:cNvSpPr/>
          <p:nvPr/>
        </p:nvSpPr>
        <p:spPr>
          <a:xfrm>
            <a:off x="6823403" y="2553575"/>
            <a:ext cx="987097" cy="519825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317910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87E194-3E66-41A9-B451-1137B7E2FF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j-cs"/>
              <a:sym typeface="Arial"/>
            </a:endParaRPr>
          </a:p>
        </p:txBody>
      </p:sp>
      <p:sp>
        <p:nvSpPr>
          <p:cNvPr id="54304" name="Rectangle 33"/>
          <p:cNvSpPr>
            <a:spLocks noChangeArrowheads="1"/>
          </p:cNvSpPr>
          <p:nvPr/>
        </p:nvSpPr>
        <p:spPr bwMode="auto">
          <a:xfrm>
            <a:off x="1881528" y="1801813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5" name="Rectangle 34"/>
          <p:cNvSpPr>
            <a:spLocks noChangeArrowheads="1"/>
          </p:cNvSpPr>
          <p:nvPr/>
        </p:nvSpPr>
        <p:spPr bwMode="auto">
          <a:xfrm>
            <a:off x="1162390" y="3059113"/>
            <a:ext cx="500063" cy="5730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6" name="Rectangle 35"/>
          <p:cNvSpPr>
            <a:spLocks noChangeArrowheads="1"/>
          </p:cNvSpPr>
          <p:nvPr/>
        </p:nvSpPr>
        <p:spPr bwMode="auto">
          <a:xfrm>
            <a:off x="3303928" y="4283076"/>
            <a:ext cx="547687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7" name="Rectangle 36"/>
          <p:cNvSpPr>
            <a:spLocks noChangeArrowheads="1"/>
          </p:cNvSpPr>
          <p:nvPr/>
        </p:nvSpPr>
        <p:spPr bwMode="auto">
          <a:xfrm>
            <a:off x="3830978" y="5535613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BBE0E3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8" name="Rectangle 37"/>
          <p:cNvSpPr>
            <a:spLocks noChangeArrowheads="1"/>
          </p:cNvSpPr>
          <p:nvPr/>
        </p:nvSpPr>
        <p:spPr bwMode="auto">
          <a:xfrm>
            <a:off x="509928" y="4310063"/>
            <a:ext cx="4984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9" name="Rectangle 38"/>
          <p:cNvSpPr>
            <a:spLocks noChangeArrowheads="1"/>
          </p:cNvSpPr>
          <p:nvPr/>
        </p:nvSpPr>
        <p:spPr bwMode="auto">
          <a:xfrm>
            <a:off x="1467190" y="4316413"/>
            <a:ext cx="500063" cy="5730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0" name="Rectangle 39"/>
          <p:cNvSpPr>
            <a:spLocks noChangeArrowheads="1"/>
          </p:cNvSpPr>
          <p:nvPr/>
        </p:nvSpPr>
        <p:spPr bwMode="auto">
          <a:xfrm>
            <a:off x="1177361" y="5502276"/>
            <a:ext cx="500063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1" name="Line 40"/>
          <p:cNvSpPr>
            <a:spLocks noChangeShapeType="1"/>
          </p:cNvSpPr>
          <p:nvPr/>
        </p:nvSpPr>
        <p:spPr bwMode="auto">
          <a:xfrm flipH="1" flipV="1">
            <a:off x="2395878" y="2265363"/>
            <a:ext cx="485775" cy="808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2" name="Line 41"/>
          <p:cNvSpPr>
            <a:spLocks noChangeShapeType="1"/>
          </p:cNvSpPr>
          <p:nvPr/>
        </p:nvSpPr>
        <p:spPr bwMode="auto">
          <a:xfrm flipH="1" flipV="1">
            <a:off x="3184865" y="3514726"/>
            <a:ext cx="398463" cy="788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3" name="Line 42"/>
          <p:cNvSpPr>
            <a:spLocks noChangeShapeType="1"/>
          </p:cNvSpPr>
          <p:nvPr/>
        </p:nvSpPr>
        <p:spPr bwMode="auto">
          <a:xfrm flipH="1" flipV="1">
            <a:off x="3797640" y="4765676"/>
            <a:ext cx="417513" cy="769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4" name="Line 43"/>
          <p:cNvSpPr>
            <a:spLocks noChangeShapeType="1"/>
          </p:cNvSpPr>
          <p:nvPr/>
        </p:nvSpPr>
        <p:spPr bwMode="auto">
          <a:xfrm flipH="1" flipV="1">
            <a:off x="1594190" y="3630613"/>
            <a:ext cx="192088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5" name="Line 44"/>
          <p:cNvSpPr>
            <a:spLocks noChangeShapeType="1"/>
          </p:cNvSpPr>
          <p:nvPr/>
        </p:nvSpPr>
        <p:spPr bwMode="auto">
          <a:xfrm flipV="1">
            <a:off x="827428" y="3630613"/>
            <a:ext cx="447675" cy="654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6" name="Line 45"/>
          <p:cNvSpPr>
            <a:spLocks noChangeShapeType="1"/>
          </p:cNvSpPr>
          <p:nvPr/>
        </p:nvSpPr>
        <p:spPr bwMode="auto">
          <a:xfrm flipV="1">
            <a:off x="1324315" y="4926013"/>
            <a:ext cx="269875" cy="58601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7" name="Line 46"/>
          <p:cNvSpPr>
            <a:spLocks noChangeShapeType="1"/>
          </p:cNvSpPr>
          <p:nvPr/>
        </p:nvSpPr>
        <p:spPr bwMode="auto">
          <a:xfrm flipV="1">
            <a:off x="1489415" y="2206626"/>
            <a:ext cx="439738" cy="827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8" name="Rectangle 47"/>
          <p:cNvSpPr>
            <a:spLocks noChangeArrowheads="1"/>
          </p:cNvSpPr>
          <p:nvPr/>
        </p:nvSpPr>
        <p:spPr bwMode="auto">
          <a:xfrm>
            <a:off x="1160803" y="3060701"/>
            <a:ext cx="730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B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 </a:t>
            </a:r>
          </a:p>
        </p:txBody>
      </p:sp>
      <p:sp>
        <p:nvSpPr>
          <p:cNvPr id="54319" name="Rectangle 48"/>
          <p:cNvSpPr>
            <a:spLocks noChangeArrowheads="1"/>
          </p:cNvSpPr>
          <p:nvPr/>
        </p:nvSpPr>
        <p:spPr bwMode="auto">
          <a:xfrm>
            <a:off x="1910103" y="1830388"/>
            <a:ext cx="642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J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 </a:t>
            </a:r>
          </a:p>
        </p:txBody>
      </p:sp>
      <p:sp>
        <p:nvSpPr>
          <p:cNvPr id="54320" name="Rectangle 49"/>
          <p:cNvSpPr>
            <a:spLocks noChangeArrowheads="1"/>
          </p:cNvSpPr>
          <p:nvPr/>
        </p:nvSpPr>
        <p:spPr bwMode="auto">
          <a:xfrm>
            <a:off x="1532278" y="4316413"/>
            <a:ext cx="793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E   </a:t>
            </a:r>
          </a:p>
        </p:txBody>
      </p:sp>
      <p:sp>
        <p:nvSpPr>
          <p:cNvPr id="54321" name="Rectangle 50"/>
          <p:cNvSpPr>
            <a:spLocks noChangeArrowheads="1"/>
          </p:cNvSpPr>
          <p:nvPr/>
        </p:nvSpPr>
        <p:spPr bwMode="auto">
          <a:xfrm>
            <a:off x="1204349" y="5484813"/>
            <a:ext cx="815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D   </a:t>
            </a:r>
          </a:p>
        </p:txBody>
      </p:sp>
      <p:sp>
        <p:nvSpPr>
          <p:cNvPr id="54322" name="Rectangle 51"/>
          <p:cNvSpPr>
            <a:spLocks noChangeArrowheads="1"/>
          </p:cNvSpPr>
          <p:nvPr/>
        </p:nvSpPr>
        <p:spPr bwMode="auto">
          <a:xfrm>
            <a:off x="3861140" y="5535613"/>
            <a:ext cx="76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Z   </a:t>
            </a:r>
          </a:p>
        </p:txBody>
      </p:sp>
      <p:sp>
        <p:nvSpPr>
          <p:cNvPr id="54323" name="Rectangle 52"/>
          <p:cNvSpPr>
            <a:spLocks noChangeArrowheads="1"/>
          </p:cNvSpPr>
          <p:nvPr/>
        </p:nvSpPr>
        <p:spPr bwMode="auto">
          <a:xfrm>
            <a:off x="3370603" y="4273551"/>
            <a:ext cx="5889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S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</a:t>
            </a:r>
          </a:p>
        </p:txBody>
      </p:sp>
      <p:sp>
        <p:nvSpPr>
          <p:cNvPr id="54324" name="Rectangle 53"/>
          <p:cNvSpPr>
            <a:spLocks noChangeArrowheads="1"/>
          </p:cNvSpPr>
          <p:nvPr/>
        </p:nvSpPr>
        <p:spPr bwMode="auto">
          <a:xfrm>
            <a:off x="508340" y="4292601"/>
            <a:ext cx="815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A   </a:t>
            </a:r>
          </a:p>
        </p:txBody>
      </p:sp>
      <p:sp>
        <p:nvSpPr>
          <p:cNvPr id="54325" name="Rectangle 54"/>
          <p:cNvSpPr>
            <a:spLocks noChangeArrowheads="1"/>
          </p:cNvSpPr>
          <p:nvPr/>
        </p:nvSpPr>
        <p:spPr bwMode="auto">
          <a:xfrm>
            <a:off x="2360953" y="4316413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K</a:t>
            </a:r>
          </a:p>
        </p:txBody>
      </p:sp>
      <p:sp>
        <p:nvSpPr>
          <p:cNvPr id="54327" name="Rectangle 56"/>
          <p:cNvSpPr>
            <a:spLocks noChangeArrowheads="1"/>
          </p:cNvSpPr>
          <p:nvPr/>
        </p:nvSpPr>
        <p:spPr bwMode="auto">
          <a:xfrm>
            <a:off x="2718140" y="3021013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L</a:t>
            </a:r>
          </a:p>
        </p:txBody>
      </p:sp>
      <p:sp>
        <p:nvSpPr>
          <p:cNvPr id="54328" name="Line 57"/>
          <p:cNvSpPr>
            <a:spLocks noChangeShapeType="1"/>
          </p:cNvSpPr>
          <p:nvPr/>
        </p:nvSpPr>
        <p:spPr bwMode="auto">
          <a:xfrm flipH="1">
            <a:off x="2553040" y="3630613"/>
            <a:ext cx="255588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36" name="Text Box 3"/>
          <p:cNvSpPr txBox="1">
            <a:spLocks noChangeArrowheads="1"/>
          </p:cNvSpPr>
          <p:nvPr/>
        </p:nvSpPr>
        <p:spPr bwMode="auto">
          <a:xfrm>
            <a:off x="247136" y="304800"/>
            <a:ext cx="767052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Deleting a node with 2 children</a:t>
            </a:r>
            <a:endParaRPr kumimoji="0" lang="en-US" altLang="en-US" sz="4000" b="1" i="0" u="none" strike="noStrike" kern="0" cap="none" spc="0" normalizeH="0" baseline="0" noProof="0" dirty="0">
              <a:ln>
                <a:noFill/>
              </a:ln>
              <a:solidFill>
                <a:srgbClr val="007FA3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pitchFamily="34" charset="0"/>
              <a:ea typeface="ＭＳ Ｐゴシック" pitchFamily="-107" charset="-128"/>
              <a:cs typeface="+mj-cs"/>
              <a:sym typeface="Arial"/>
            </a:endParaRPr>
          </a:p>
        </p:txBody>
      </p:sp>
      <p:sp>
        <p:nvSpPr>
          <p:cNvPr id="68" name="Rectangle 28"/>
          <p:cNvSpPr>
            <a:spLocks noChangeArrowheads="1"/>
          </p:cNvSpPr>
          <p:nvPr/>
        </p:nvSpPr>
        <p:spPr bwMode="auto">
          <a:xfrm>
            <a:off x="2839584" y="5512027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69" name="Line 58"/>
          <p:cNvSpPr>
            <a:spLocks noChangeShapeType="1"/>
          </p:cNvSpPr>
          <p:nvPr/>
        </p:nvSpPr>
        <p:spPr bwMode="auto">
          <a:xfrm flipH="1">
            <a:off x="3144384" y="4826227"/>
            <a:ext cx="319088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0" name="Rectangle 23"/>
          <p:cNvSpPr>
            <a:spLocks noChangeArrowheads="1"/>
          </p:cNvSpPr>
          <p:nvPr/>
        </p:nvSpPr>
        <p:spPr bwMode="auto">
          <a:xfrm>
            <a:off x="2808627" y="5512027"/>
            <a:ext cx="6111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R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</a:t>
            </a:r>
          </a:p>
        </p:txBody>
      </p:sp>
      <p:sp>
        <p:nvSpPr>
          <p:cNvPr id="72" name="Text Box 51"/>
          <p:cNvSpPr txBox="1">
            <a:spLocks noChangeArrowheads="1"/>
          </p:cNvSpPr>
          <p:nvPr/>
        </p:nvSpPr>
        <p:spPr bwMode="auto">
          <a:xfrm>
            <a:off x="3583328" y="1165868"/>
            <a:ext cx="4967082" cy="34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If J was deleted, what would it be replaced with?</a:t>
            </a:r>
          </a:p>
        </p:txBody>
      </p:sp>
    </p:spTree>
    <p:extLst>
      <p:ext uri="{BB962C8B-B14F-4D97-AF65-F5344CB8AC3E}">
        <p14:creationId xmlns:p14="http://schemas.microsoft.com/office/powerpoint/2010/main" val="3426116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87E194-3E66-41A9-B451-1137B7E2FF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j-cs"/>
              <a:sym typeface="Arial"/>
            </a:endParaRPr>
          </a:p>
        </p:txBody>
      </p:sp>
      <p:sp>
        <p:nvSpPr>
          <p:cNvPr id="54304" name="Rectangle 33"/>
          <p:cNvSpPr>
            <a:spLocks noChangeArrowheads="1"/>
          </p:cNvSpPr>
          <p:nvPr/>
        </p:nvSpPr>
        <p:spPr bwMode="auto">
          <a:xfrm>
            <a:off x="1496559" y="1762919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5" name="Rectangle 34"/>
          <p:cNvSpPr>
            <a:spLocks noChangeArrowheads="1"/>
          </p:cNvSpPr>
          <p:nvPr/>
        </p:nvSpPr>
        <p:spPr bwMode="auto">
          <a:xfrm>
            <a:off x="777421" y="3020219"/>
            <a:ext cx="500063" cy="5730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6" name="Rectangle 35"/>
          <p:cNvSpPr>
            <a:spLocks noChangeArrowheads="1"/>
          </p:cNvSpPr>
          <p:nvPr/>
        </p:nvSpPr>
        <p:spPr bwMode="auto">
          <a:xfrm>
            <a:off x="2918959" y="4244182"/>
            <a:ext cx="547687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7" name="Rectangle 36"/>
          <p:cNvSpPr>
            <a:spLocks noChangeArrowheads="1"/>
          </p:cNvSpPr>
          <p:nvPr/>
        </p:nvSpPr>
        <p:spPr bwMode="auto">
          <a:xfrm>
            <a:off x="3446009" y="5496719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BBE0E3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8" name="Rectangle 37"/>
          <p:cNvSpPr>
            <a:spLocks noChangeArrowheads="1"/>
          </p:cNvSpPr>
          <p:nvPr/>
        </p:nvSpPr>
        <p:spPr bwMode="auto">
          <a:xfrm>
            <a:off x="124959" y="4271169"/>
            <a:ext cx="4984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09" name="Rectangle 38"/>
          <p:cNvSpPr>
            <a:spLocks noChangeArrowheads="1"/>
          </p:cNvSpPr>
          <p:nvPr/>
        </p:nvSpPr>
        <p:spPr bwMode="auto">
          <a:xfrm>
            <a:off x="1082221" y="4277519"/>
            <a:ext cx="500063" cy="5730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0" name="Rectangle 39"/>
          <p:cNvSpPr>
            <a:spLocks noChangeArrowheads="1"/>
          </p:cNvSpPr>
          <p:nvPr/>
        </p:nvSpPr>
        <p:spPr bwMode="auto">
          <a:xfrm>
            <a:off x="792392" y="5463382"/>
            <a:ext cx="500063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1" name="Line 40"/>
          <p:cNvSpPr>
            <a:spLocks noChangeShapeType="1"/>
          </p:cNvSpPr>
          <p:nvPr/>
        </p:nvSpPr>
        <p:spPr bwMode="auto">
          <a:xfrm flipH="1" flipV="1">
            <a:off x="2010909" y="2226469"/>
            <a:ext cx="485775" cy="808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2" name="Line 41"/>
          <p:cNvSpPr>
            <a:spLocks noChangeShapeType="1"/>
          </p:cNvSpPr>
          <p:nvPr/>
        </p:nvSpPr>
        <p:spPr bwMode="auto">
          <a:xfrm flipH="1" flipV="1">
            <a:off x="2799896" y="3475832"/>
            <a:ext cx="398463" cy="788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3" name="Line 42"/>
          <p:cNvSpPr>
            <a:spLocks noChangeShapeType="1"/>
          </p:cNvSpPr>
          <p:nvPr/>
        </p:nvSpPr>
        <p:spPr bwMode="auto">
          <a:xfrm flipH="1" flipV="1">
            <a:off x="3412671" y="4726782"/>
            <a:ext cx="417513" cy="769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4" name="Line 43"/>
          <p:cNvSpPr>
            <a:spLocks noChangeShapeType="1"/>
          </p:cNvSpPr>
          <p:nvPr/>
        </p:nvSpPr>
        <p:spPr bwMode="auto">
          <a:xfrm flipH="1" flipV="1">
            <a:off x="1209221" y="3591719"/>
            <a:ext cx="192088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5" name="Line 44"/>
          <p:cNvSpPr>
            <a:spLocks noChangeShapeType="1"/>
          </p:cNvSpPr>
          <p:nvPr/>
        </p:nvSpPr>
        <p:spPr bwMode="auto">
          <a:xfrm flipV="1">
            <a:off x="442459" y="3591719"/>
            <a:ext cx="447675" cy="654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6" name="Line 45"/>
          <p:cNvSpPr>
            <a:spLocks noChangeShapeType="1"/>
          </p:cNvSpPr>
          <p:nvPr/>
        </p:nvSpPr>
        <p:spPr bwMode="auto">
          <a:xfrm flipV="1">
            <a:off x="939346" y="4887119"/>
            <a:ext cx="269875" cy="58601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7" name="Line 46"/>
          <p:cNvSpPr>
            <a:spLocks noChangeShapeType="1"/>
          </p:cNvSpPr>
          <p:nvPr/>
        </p:nvSpPr>
        <p:spPr bwMode="auto">
          <a:xfrm flipV="1">
            <a:off x="1104446" y="2167732"/>
            <a:ext cx="439738" cy="827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18" name="Rectangle 47"/>
          <p:cNvSpPr>
            <a:spLocks noChangeArrowheads="1"/>
          </p:cNvSpPr>
          <p:nvPr/>
        </p:nvSpPr>
        <p:spPr bwMode="auto">
          <a:xfrm>
            <a:off x="775834" y="3021807"/>
            <a:ext cx="730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B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 </a:t>
            </a:r>
          </a:p>
        </p:txBody>
      </p:sp>
      <p:sp>
        <p:nvSpPr>
          <p:cNvPr id="54319" name="Rectangle 48"/>
          <p:cNvSpPr>
            <a:spLocks noChangeArrowheads="1"/>
          </p:cNvSpPr>
          <p:nvPr/>
        </p:nvSpPr>
        <p:spPr bwMode="auto">
          <a:xfrm>
            <a:off x="1525134" y="1791494"/>
            <a:ext cx="642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J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 </a:t>
            </a:r>
          </a:p>
        </p:txBody>
      </p:sp>
      <p:sp>
        <p:nvSpPr>
          <p:cNvPr id="54320" name="Rectangle 49"/>
          <p:cNvSpPr>
            <a:spLocks noChangeArrowheads="1"/>
          </p:cNvSpPr>
          <p:nvPr/>
        </p:nvSpPr>
        <p:spPr bwMode="auto">
          <a:xfrm>
            <a:off x="1147309" y="4277519"/>
            <a:ext cx="793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E   </a:t>
            </a:r>
          </a:p>
        </p:txBody>
      </p:sp>
      <p:sp>
        <p:nvSpPr>
          <p:cNvPr id="54321" name="Rectangle 50"/>
          <p:cNvSpPr>
            <a:spLocks noChangeArrowheads="1"/>
          </p:cNvSpPr>
          <p:nvPr/>
        </p:nvSpPr>
        <p:spPr bwMode="auto">
          <a:xfrm>
            <a:off x="819380" y="5445919"/>
            <a:ext cx="815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D   </a:t>
            </a:r>
          </a:p>
        </p:txBody>
      </p:sp>
      <p:sp>
        <p:nvSpPr>
          <p:cNvPr id="54322" name="Rectangle 51"/>
          <p:cNvSpPr>
            <a:spLocks noChangeArrowheads="1"/>
          </p:cNvSpPr>
          <p:nvPr/>
        </p:nvSpPr>
        <p:spPr bwMode="auto">
          <a:xfrm>
            <a:off x="3476171" y="5496719"/>
            <a:ext cx="76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Z   </a:t>
            </a:r>
          </a:p>
        </p:txBody>
      </p:sp>
      <p:sp>
        <p:nvSpPr>
          <p:cNvPr id="54323" name="Rectangle 52"/>
          <p:cNvSpPr>
            <a:spLocks noChangeArrowheads="1"/>
          </p:cNvSpPr>
          <p:nvPr/>
        </p:nvSpPr>
        <p:spPr bwMode="auto">
          <a:xfrm>
            <a:off x="2985634" y="4234657"/>
            <a:ext cx="5889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S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</a:t>
            </a:r>
          </a:p>
        </p:txBody>
      </p:sp>
      <p:sp>
        <p:nvSpPr>
          <p:cNvPr id="54324" name="Rectangle 53"/>
          <p:cNvSpPr>
            <a:spLocks noChangeArrowheads="1"/>
          </p:cNvSpPr>
          <p:nvPr/>
        </p:nvSpPr>
        <p:spPr bwMode="auto">
          <a:xfrm>
            <a:off x="123371" y="4253707"/>
            <a:ext cx="815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A   </a:t>
            </a:r>
          </a:p>
        </p:txBody>
      </p:sp>
      <p:sp>
        <p:nvSpPr>
          <p:cNvPr id="54325" name="Rectangle 54"/>
          <p:cNvSpPr>
            <a:spLocks noChangeArrowheads="1"/>
          </p:cNvSpPr>
          <p:nvPr/>
        </p:nvSpPr>
        <p:spPr bwMode="auto">
          <a:xfrm>
            <a:off x="1975984" y="4277519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K</a:t>
            </a:r>
          </a:p>
        </p:txBody>
      </p:sp>
      <p:sp>
        <p:nvSpPr>
          <p:cNvPr id="54327" name="Rectangle 56"/>
          <p:cNvSpPr>
            <a:spLocks noChangeArrowheads="1"/>
          </p:cNvSpPr>
          <p:nvPr/>
        </p:nvSpPr>
        <p:spPr bwMode="auto">
          <a:xfrm>
            <a:off x="2333171" y="2982119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L</a:t>
            </a:r>
          </a:p>
        </p:txBody>
      </p:sp>
      <p:sp>
        <p:nvSpPr>
          <p:cNvPr id="54328" name="Line 57"/>
          <p:cNvSpPr>
            <a:spLocks noChangeShapeType="1"/>
          </p:cNvSpPr>
          <p:nvPr/>
        </p:nvSpPr>
        <p:spPr bwMode="auto">
          <a:xfrm flipH="1">
            <a:off x="2168071" y="3591719"/>
            <a:ext cx="255588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54336" name="Text Box 3"/>
          <p:cNvSpPr txBox="1">
            <a:spLocks noChangeArrowheads="1"/>
          </p:cNvSpPr>
          <p:nvPr/>
        </p:nvSpPr>
        <p:spPr bwMode="auto">
          <a:xfrm>
            <a:off x="258959" y="464276"/>
            <a:ext cx="80585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Arial"/>
              </a:rPr>
              <a:t>Deleting a node with 2 children</a:t>
            </a:r>
            <a:endParaRPr kumimoji="0" lang="en-US" altLang="en-US" sz="4000" b="1" i="0" u="none" strike="noStrike" kern="0" cap="none" spc="0" normalizeH="0" baseline="0" noProof="0" dirty="0">
              <a:ln>
                <a:noFill/>
              </a:ln>
              <a:solidFill>
                <a:srgbClr val="007FA3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Arial"/>
            </a:endParaRPr>
          </a:p>
        </p:txBody>
      </p:sp>
      <p:sp>
        <p:nvSpPr>
          <p:cNvPr id="68" name="Rectangle 28"/>
          <p:cNvSpPr>
            <a:spLocks noChangeArrowheads="1"/>
          </p:cNvSpPr>
          <p:nvPr/>
        </p:nvSpPr>
        <p:spPr bwMode="auto">
          <a:xfrm>
            <a:off x="2454615" y="5473133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69" name="Line 58"/>
          <p:cNvSpPr>
            <a:spLocks noChangeShapeType="1"/>
          </p:cNvSpPr>
          <p:nvPr/>
        </p:nvSpPr>
        <p:spPr bwMode="auto">
          <a:xfrm flipH="1">
            <a:off x="2759415" y="4787333"/>
            <a:ext cx="319088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70" name="Rectangle 23"/>
          <p:cNvSpPr>
            <a:spLocks noChangeArrowheads="1"/>
          </p:cNvSpPr>
          <p:nvPr/>
        </p:nvSpPr>
        <p:spPr bwMode="auto">
          <a:xfrm>
            <a:off x="2423658" y="5473133"/>
            <a:ext cx="6111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R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36060" y="1628208"/>
            <a:ext cx="4122738" cy="4313238"/>
            <a:chOff x="4436060" y="1628208"/>
            <a:chExt cx="4122738" cy="4313238"/>
          </a:xfrm>
        </p:grpSpPr>
        <p:sp>
          <p:nvSpPr>
            <p:cNvPr id="73" name="Rectangle 33"/>
            <p:cNvSpPr>
              <a:spLocks noChangeArrowheads="1"/>
            </p:cNvSpPr>
            <p:nvPr/>
          </p:nvSpPr>
          <p:spPr bwMode="auto">
            <a:xfrm>
              <a:off x="5809248" y="1628208"/>
              <a:ext cx="549275" cy="5715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4" name="Rectangle 34"/>
            <p:cNvSpPr>
              <a:spLocks noChangeArrowheads="1"/>
            </p:cNvSpPr>
            <p:nvPr/>
          </p:nvSpPr>
          <p:spPr bwMode="auto">
            <a:xfrm>
              <a:off x="5090110" y="2885508"/>
              <a:ext cx="500063" cy="5730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5" name="Rectangle 35"/>
            <p:cNvSpPr>
              <a:spLocks noChangeArrowheads="1"/>
            </p:cNvSpPr>
            <p:nvPr/>
          </p:nvSpPr>
          <p:spPr bwMode="auto">
            <a:xfrm>
              <a:off x="7231648" y="4109471"/>
              <a:ext cx="547687" cy="5715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6" name="Rectangle 36"/>
            <p:cNvSpPr>
              <a:spLocks noChangeArrowheads="1"/>
            </p:cNvSpPr>
            <p:nvPr/>
          </p:nvSpPr>
          <p:spPr bwMode="auto">
            <a:xfrm>
              <a:off x="7758698" y="5362008"/>
              <a:ext cx="549275" cy="5715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BBE0E3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7" name="Rectangle 37"/>
            <p:cNvSpPr>
              <a:spLocks noChangeArrowheads="1"/>
            </p:cNvSpPr>
            <p:nvPr/>
          </p:nvSpPr>
          <p:spPr bwMode="auto">
            <a:xfrm>
              <a:off x="4437648" y="4136458"/>
              <a:ext cx="498475" cy="5715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78" name="Rectangle 38"/>
            <p:cNvSpPr>
              <a:spLocks noChangeArrowheads="1"/>
            </p:cNvSpPr>
            <p:nvPr/>
          </p:nvSpPr>
          <p:spPr bwMode="auto">
            <a:xfrm>
              <a:off x="5394910" y="4142808"/>
              <a:ext cx="500063" cy="5730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80" name="Line 40"/>
            <p:cNvSpPr>
              <a:spLocks noChangeShapeType="1"/>
            </p:cNvSpPr>
            <p:nvPr/>
          </p:nvSpPr>
          <p:spPr bwMode="auto">
            <a:xfrm flipH="1" flipV="1">
              <a:off x="6323598" y="2091758"/>
              <a:ext cx="485775" cy="8080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81" name="Line 41"/>
            <p:cNvSpPr>
              <a:spLocks noChangeShapeType="1"/>
            </p:cNvSpPr>
            <p:nvPr/>
          </p:nvSpPr>
          <p:spPr bwMode="auto">
            <a:xfrm flipH="1" flipV="1">
              <a:off x="7112585" y="3341121"/>
              <a:ext cx="398463" cy="788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82" name="Line 42"/>
            <p:cNvSpPr>
              <a:spLocks noChangeShapeType="1"/>
            </p:cNvSpPr>
            <p:nvPr/>
          </p:nvSpPr>
          <p:spPr bwMode="auto">
            <a:xfrm flipH="1" flipV="1">
              <a:off x="7725360" y="4592071"/>
              <a:ext cx="417513" cy="7699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83" name="Line 43"/>
            <p:cNvSpPr>
              <a:spLocks noChangeShapeType="1"/>
            </p:cNvSpPr>
            <p:nvPr/>
          </p:nvSpPr>
          <p:spPr bwMode="auto">
            <a:xfrm flipH="1" flipV="1">
              <a:off x="5521910" y="3457008"/>
              <a:ext cx="192088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84" name="Line 44"/>
            <p:cNvSpPr>
              <a:spLocks noChangeShapeType="1"/>
            </p:cNvSpPr>
            <p:nvPr/>
          </p:nvSpPr>
          <p:spPr bwMode="auto">
            <a:xfrm flipV="1">
              <a:off x="4755148" y="3457008"/>
              <a:ext cx="447675" cy="654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86" name="Line 46"/>
            <p:cNvSpPr>
              <a:spLocks noChangeShapeType="1"/>
            </p:cNvSpPr>
            <p:nvPr/>
          </p:nvSpPr>
          <p:spPr bwMode="auto">
            <a:xfrm flipV="1">
              <a:off x="5417135" y="2033021"/>
              <a:ext cx="439738" cy="8270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87" name="Rectangle 47"/>
            <p:cNvSpPr>
              <a:spLocks noChangeArrowheads="1"/>
            </p:cNvSpPr>
            <p:nvPr/>
          </p:nvSpPr>
          <p:spPr bwMode="auto">
            <a:xfrm>
              <a:off x="5088523" y="2887096"/>
              <a:ext cx="7302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B</a:t>
              </a: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   </a:t>
              </a:r>
            </a:p>
          </p:txBody>
        </p:sp>
        <p:sp>
          <p:nvSpPr>
            <p:cNvPr id="88" name="Rectangle 48"/>
            <p:cNvSpPr>
              <a:spLocks noChangeArrowheads="1"/>
            </p:cNvSpPr>
            <p:nvPr/>
          </p:nvSpPr>
          <p:spPr bwMode="auto">
            <a:xfrm>
              <a:off x="5837823" y="1656783"/>
              <a:ext cx="642937" cy="585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E</a:t>
              </a: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   </a:t>
              </a:r>
            </a:p>
          </p:txBody>
        </p:sp>
        <p:sp>
          <p:nvSpPr>
            <p:cNvPr id="89" name="Rectangle 49"/>
            <p:cNvSpPr>
              <a:spLocks noChangeArrowheads="1"/>
            </p:cNvSpPr>
            <p:nvPr/>
          </p:nvSpPr>
          <p:spPr bwMode="auto">
            <a:xfrm>
              <a:off x="5444900" y="4142808"/>
              <a:ext cx="823945" cy="585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D   </a:t>
              </a:r>
            </a:p>
          </p:txBody>
        </p:sp>
        <p:sp>
          <p:nvSpPr>
            <p:cNvPr id="91" name="Rectangle 51"/>
            <p:cNvSpPr>
              <a:spLocks noChangeArrowheads="1"/>
            </p:cNvSpPr>
            <p:nvPr/>
          </p:nvSpPr>
          <p:spPr bwMode="auto">
            <a:xfrm>
              <a:off x="7788860" y="5362008"/>
              <a:ext cx="76993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Z   </a:t>
              </a:r>
            </a:p>
          </p:txBody>
        </p:sp>
        <p:sp>
          <p:nvSpPr>
            <p:cNvPr id="92" name="Rectangle 52"/>
            <p:cNvSpPr>
              <a:spLocks noChangeArrowheads="1"/>
            </p:cNvSpPr>
            <p:nvPr/>
          </p:nvSpPr>
          <p:spPr bwMode="auto">
            <a:xfrm>
              <a:off x="7298323" y="4099946"/>
              <a:ext cx="588962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S</a:t>
              </a: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  </a:t>
              </a:r>
            </a:p>
          </p:txBody>
        </p:sp>
        <p:sp>
          <p:nvSpPr>
            <p:cNvPr id="93" name="Rectangle 53"/>
            <p:cNvSpPr>
              <a:spLocks noChangeArrowheads="1"/>
            </p:cNvSpPr>
            <p:nvPr/>
          </p:nvSpPr>
          <p:spPr bwMode="auto">
            <a:xfrm>
              <a:off x="4436060" y="4118996"/>
              <a:ext cx="815975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A   </a:t>
              </a:r>
            </a:p>
          </p:txBody>
        </p:sp>
        <p:sp>
          <p:nvSpPr>
            <p:cNvPr id="94" name="Rectangle 54"/>
            <p:cNvSpPr>
              <a:spLocks noChangeArrowheads="1"/>
            </p:cNvSpPr>
            <p:nvPr/>
          </p:nvSpPr>
          <p:spPr bwMode="auto">
            <a:xfrm>
              <a:off x="6288673" y="4142808"/>
              <a:ext cx="549275" cy="5715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K</a:t>
              </a:r>
            </a:p>
          </p:txBody>
        </p:sp>
        <p:sp>
          <p:nvSpPr>
            <p:cNvPr id="95" name="Rectangle 56"/>
            <p:cNvSpPr>
              <a:spLocks noChangeArrowheads="1"/>
            </p:cNvSpPr>
            <p:nvPr/>
          </p:nvSpPr>
          <p:spPr bwMode="auto">
            <a:xfrm>
              <a:off x="6645860" y="2847408"/>
              <a:ext cx="549275" cy="5715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L</a:t>
              </a:r>
            </a:p>
          </p:txBody>
        </p:sp>
        <p:sp>
          <p:nvSpPr>
            <p:cNvPr id="96" name="Line 57"/>
            <p:cNvSpPr>
              <a:spLocks noChangeShapeType="1"/>
            </p:cNvSpPr>
            <p:nvPr/>
          </p:nvSpPr>
          <p:spPr bwMode="auto">
            <a:xfrm flipH="1">
              <a:off x="6480760" y="3457008"/>
              <a:ext cx="255588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7" name="Rectangle 28"/>
            <p:cNvSpPr>
              <a:spLocks noChangeArrowheads="1"/>
            </p:cNvSpPr>
            <p:nvPr/>
          </p:nvSpPr>
          <p:spPr bwMode="auto">
            <a:xfrm>
              <a:off x="6767304" y="5338422"/>
              <a:ext cx="549275" cy="5715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8" name="Line 58"/>
            <p:cNvSpPr>
              <a:spLocks noChangeShapeType="1"/>
            </p:cNvSpPr>
            <p:nvPr/>
          </p:nvSpPr>
          <p:spPr bwMode="auto">
            <a:xfrm flipH="1">
              <a:off x="7072104" y="4652622"/>
              <a:ext cx="319088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9" name="Rectangle 23"/>
            <p:cNvSpPr>
              <a:spLocks noChangeArrowheads="1"/>
            </p:cNvSpPr>
            <p:nvPr/>
          </p:nvSpPr>
          <p:spPr bwMode="auto">
            <a:xfrm>
              <a:off x="6736347" y="5338422"/>
              <a:ext cx="611188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R</a:t>
              </a: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  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78293" y="2796390"/>
            <a:ext cx="1928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Rightmost child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In left subtree</a:t>
            </a:r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>
          <a:xfrm flipH="1">
            <a:off x="1610859" y="3119556"/>
            <a:ext cx="1367434" cy="1134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15883" y="1884025"/>
            <a:ext cx="2315686" cy="967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51"/>
          <p:cNvSpPr txBox="1">
            <a:spLocks noChangeArrowheads="1"/>
          </p:cNvSpPr>
          <p:nvPr/>
        </p:nvSpPr>
        <p:spPr bwMode="auto">
          <a:xfrm>
            <a:off x="3861140" y="1230539"/>
            <a:ext cx="5121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If J was deleted, what would it be replaced with?</a:t>
            </a:r>
          </a:p>
        </p:txBody>
      </p:sp>
    </p:spTree>
    <p:extLst>
      <p:ext uri="{BB962C8B-B14F-4D97-AF65-F5344CB8AC3E}">
        <p14:creationId xmlns:p14="http://schemas.microsoft.com/office/powerpoint/2010/main" val="36545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xfrm>
            <a:off x="249435" y="182138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Hierarchical Organizations</a:t>
            </a:r>
            <a:r>
              <a:rPr lang="en-US" dirty="0"/>
              <a:t> </a:t>
            </a:r>
            <a:r>
              <a:rPr lang="en-US" sz="3600" dirty="0"/>
              <a:t>(1 of 2)</a:t>
            </a:r>
            <a:endParaRPr dirty="0"/>
          </a:p>
        </p:txBody>
      </p:sp>
      <p:sp>
        <p:nvSpPr>
          <p:cNvPr id="50" name="FIGURE 24-1 Carole’s children and grandchildren"/>
          <p:cNvSpPr txBox="1">
            <a:spLocks noGrp="1"/>
          </p:cNvSpPr>
          <p:nvPr>
            <p:ph type="body" sz="quarter" idx="1"/>
          </p:nvPr>
        </p:nvSpPr>
        <p:spPr>
          <a:xfrm>
            <a:off x="194901" y="5662246"/>
            <a:ext cx="8622632" cy="509510"/>
          </a:xfrm>
          <a:prstGeom prst="rect">
            <a:avLst/>
          </a:prstGeom>
        </p:spPr>
        <p:txBody>
          <a:bodyPr>
            <a:normAutofit/>
          </a:bodyPr>
          <a:lstStyle>
            <a:lvl1pPr defTabSz="630936">
              <a:defRPr sz="3036"/>
            </a:lvl1pPr>
          </a:lstStyle>
          <a:p>
            <a:r>
              <a:rPr sz="1800" b="0" dirty="0"/>
              <a:t>Carole’s children and grandchildren</a:t>
            </a:r>
          </a:p>
        </p:txBody>
      </p:sp>
      <p:pic>
        <p:nvPicPr>
          <p:cNvPr id="51" name="Hierarchical chart of Caroles family.&#10;&#10;Picture 1" descr="Hierarchical chart of Caroles family.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562" y="1340072"/>
            <a:ext cx="7447298" cy="3627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>
            <a:spLocks noGrp="1"/>
          </p:cNvSpPr>
          <p:nvPr>
            <p:ph type="title"/>
          </p:nvPr>
        </p:nvSpPr>
        <p:spPr>
          <a:xfrm>
            <a:off x="249435" y="141549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Application | </a:t>
            </a:r>
            <a:r>
              <a:rPr dirty="0"/>
              <a:t>Expression Trees</a:t>
            </a:r>
          </a:p>
        </p:txBody>
      </p:sp>
      <p:sp>
        <p:nvSpPr>
          <p:cNvPr id="158" name="FIGURE 24-15 Expression trees for four algebraic expressions"/>
          <p:cNvSpPr txBox="1">
            <a:spLocks noGrp="1"/>
          </p:cNvSpPr>
          <p:nvPr>
            <p:ph type="body" sz="quarter" idx="1"/>
          </p:nvPr>
        </p:nvSpPr>
        <p:spPr>
          <a:xfrm>
            <a:off x="457200" y="5487518"/>
            <a:ext cx="8229600" cy="47570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93776">
              <a:defRPr sz="2376"/>
            </a:lvl1pPr>
          </a:lstStyle>
          <a:p>
            <a:r>
              <a:rPr sz="2000" b="0" dirty="0"/>
              <a:t>Expression trees for four algebraic expressions</a:t>
            </a:r>
          </a:p>
        </p:txBody>
      </p:sp>
      <p:pic>
        <p:nvPicPr>
          <p:cNvPr id="159" name="A diagram illustrates binary trees for 4 algebraic expressions. a divided by b." descr="A diagram illustrates binary trees for 4 algebraic expressions. a divided by b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466" y="1774825"/>
            <a:ext cx="1406154" cy="15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A diagram illustrates binary trees for 4 algebraic expressions. A times the quantity b plus c" descr="A diagram illustrates binary trees for 4 algebraic expressions. A times the quantity b plus c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8149" y="1787525"/>
            <a:ext cx="1722501" cy="2337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A diagram illustrates binary trees for 4 algebraic expressions.&#10;A times b plus c." descr="A diagram illustrates binary trees for 4 algebraic expressions.A times b plus c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38349" y="1774825"/>
            <a:ext cx="1785181" cy="2314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A diagram illustrates binary trees for 4 algebraic expressions. &#10;A * ( b + c * d) / e" descr="A diagram illustrates binary trees for 4 algebraic expressions. A * ( b + c * d) / 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97159" y="1787525"/>
            <a:ext cx="2119890" cy="38285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457991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49435" y="108283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9536">
              <a:defRPr sz="4136"/>
            </a:lvl1pPr>
          </a:lstStyle>
          <a:p>
            <a:r>
              <a:rPr lang="en-US" dirty="0"/>
              <a:t>Decision Tree | </a:t>
            </a:r>
            <a:r>
              <a:rPr dirty="0"/>
              <a:t>Expert System</a:t>
            </a:r>
          </a:p>
        </p:txBody>
      </p:sp>
      <p:sp>
        <p:nvSpPr>
          <p:cNvPr id="169" name="FIGURE 24-16 A portion of a binary decision tre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12648">
              <a:defRPr sz="2948"/>
            </a:lvl1pPr>
          </a:lstStyle>
          <a:p>
            <a:r>
              <a:rPr sz="1800" b="0" dirty="0"/>
              <a:t>A portion of a binary decision tree</a:t>
            </a:r>
          </a:p>
        </p:txBody>
      </p:sp>
      <p:pic>
        <p:nvPicPr>
          <p:cNvPr id="170" name="A diagram illustrates a portion of binary decision tree&#10;&#10;Picture 2" descr="A diagram illustrates a portion of binary decision tree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205720"/>
            <a:ext cx="8534400" cy="46268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521133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A02086-2B2D-4CE7-9E1D-2668CDCF0C5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27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B4C3AE-0691-4D88-AE1C-89160FE8EFE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365851" y="110999"/>
            <a:ext cx="7965350" cy="976864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Array-Based Binary Trees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850" y="1269999"/>
            <a:ext cx="8107500" cy="377092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a binary tree in an array</a:t>
            </a:r>
          </a:p>
          <a:p>
            <a:r>
              <a:rPr lang="en-US" dirty="0">
                <a:solidFill>
                  <a:schemeClr val="tx1"/>
                </a:solidFill>
              </a:rPr>
              <a:t>An alternative to the linked representation</a:t>
            </a:r>
          </a:p>
          <a:p>
            <a:pPr lvl="1"/>
            <a:r>
              <a:rPr lang="en-US" sz="2000" dirty="0"/>
              <a:t>Client node references are stored in an array</a:t>
            </a:r>
          </a:p>
          <a:p>
            <a:r>
              <a:rPr lang="en-US" dirty="0">
                <a:solidFill>
                  <a:srgbClr val="7030A0"/>
                </a:solidFill>
              </a:rPr>
              <a:t>Relies on a </a:t>
            </a:r>
            <a:r>
              <a:rPr lang="en-US" b="1" u="sng" dirty="0">
                <a:solidFill>
                  <a:srgbClr val="7030A0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rule</a:t>
            </a:r>
            <a:r>
              <a:rPr lang="en-US" dirty="0">
                <a:solidFill>
                  <a:srgbClr val="7030A0"/>
                </a:solidFill>
              </a:rPr>
              <a:t> to locate a node’s children</a:t>
            </a:r>
          </a:p>
        </p:txBody>
      </p:sp>
    </p:spTree>
    <p:extLst>
      <p:ext uri="{BB962C8B-B14F-4D97-AF65-F5344CB8AC3E}">
        <p14:creationId xmlns:p14="http://schemas.microsoft.com/office/powerpoint/2010/main" val="2812945883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4842ED-0E47-4DF5-8681-D16168ACCBF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j-cs"/>
              <a:sym typeface="Arial"/>
            </a:endParaRPr>
          </a:p>
        </p:txBody>
      </p:sp>
      <p:sp>
        <p:nvSpPr>
          <p:cNvPr id="91139" name="Rectangle 2"/>
          <p:cNvSpPr>
            <a:spLocks noChangeArrowheads="1"/>
          </p:cNvSpPr>
          <p:nvPr/>
        </p:nvSpPr>
        <p:spPr bwMode="auto">
          <a:xfrm>
            <a:off x="2320925" y="1444164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0" name="Rectangle 3"/>
          <p:cNvSpPr>
            <a:spLocks noChangeArrowheads="1"/>
          </p:cNvSpPr>
          <p:nvPr/>
        </p:nvSpPr>
        <p:spPr bwMode="auto">
          <a:xfrm>
            <a:off x="1601788" y="2701464"/>
            <a:ext cx="500062" cy="5730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3128963" y="2693527"/>
            <a:ext cx="549275" cy="5730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2" name="Rectangle 5"/>
          <p:cNvSpPr>
            <a:spLocks noChangeArrowheads="1"/>
          </p:cNvSpPr>
          <p:nvPr/>
        </p:nvSpPr>
        <p:spPr bwMode="auto">
          <a:xfrm>
            <a:off x="3743325" y="3925427"/>
            <a:ext cx="547688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3" name="Rectangle 6"/>
          <p:cNvSpPr>
            <a:spLocks noChangeArrowheads="1"/>
          </p:cNvSpPr>
          <p:nvPr/>
        </p:nvSpPr>
        <p:spPr bwMode="auto">
          <a:xfrm>
            <a:off x="228600" y="5217652"/>
            <a:ext cx="457200" cy="4953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A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4" name="Rectangle 7"/>
          <p:cNvSpPr>
            <a:spLocks noChangeArrowheads="1"/>
          </p:cNvSpPr>
          <p:nvPr/>
        </p:nvSpPr>
        <p:spPr bwMode="auto">
          <a:xfrm>
            <a:off x="949325" y="3952414"/>
            <a:ext cx="4984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5" name="Rectangle 8"/>
          <p:cNvSpPr>
            <a:spLocks noChangeArrowheads="1"/>
          </p:cNvSpPr>
          <p:nvPr/>
        </p:nvSpPr>
        <p:spPr bwMode="auto">
          <a:xfrm>
            <a:off x="1906588" y="3958764"/>
            <a:ext cx="500062" cy="5730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6" name="Rectangle 9"/>
          <p:cNvSpPr>
            <a:spLocks noChangeArrowheads="1"/>
          </p:cNvSpPr>
          <p:nvPr/>
        </p:nvSpPr>
        <p:spPr bwMode="auto">
          <a:xfrm>
            <a:off x="1776413" y="5144627"/>
            <a:ext cx="500062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7" name="Line 10"/>
          <p:cNvSpPr>
            <a:spLocks noChangeShapeType="1"/>
          </p:cNvSpPr>
          <p:nvPr/>
        </p:nvSpPr>
        <p:spPr bwMode="auto">
          <a:xfrm flipH="1" flipV="1">
            <a:off x="2835275" y="1907714"/>
            <a:ext cx="485775" cy="808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8" name="Line 11"/>
          <p:cNvSpPr>
            <a:spLocks noChangeShapeType="1"/>
          </p:cNvSpPr>
          <p:nvPr/>
        </p:nvSpPr>
        <p:spPr bwMode="auto">
          <a:xfrm flipH="1" flipV="1">
            <a:off x="3624263" y="3157077"/>
            <a:ext cx="398462" cy="788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49" name="Line 12"/>
          <p:cNvSpPr>
            <a:spLocks noChangeShapeType="1"/>
          </p:cNvSpPr>
          <p:nvPr/>
        </p:nvSpPr>
        <p:spPr bwMode="auto">
          <a:xfrm flipH="1" flipV="1">
            <a:off x="2033588" y="3272964"/>
            <a:ext cx="192087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50" name="Line 13"/>
          <p:cNvSpPr>
            <a:spLocks noChangeShapeType="1"/>
          </p:cNvSpPr>
          <p:nvPr/>
        </p:nvSpPr>
        <p:spPr bwMode="auto">
          <a:xfrm flipV="1">
            <a:off x="1266825" y="3272964"/>
            <a:ext cx="447675" cy="654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51" name="Line 14"/>
          <p:cNvSpPr>
            <a:spLocks noChangeShapeType="1"/>
          </p:cNvSpPr>
          <p:nvPr/>
        </p:nvSpPr>
        <p:spPr bwMode="auto">
          <a:xfrm flipV="1">
            <a:off x="1970088" y="4568364"/>
            <a:ext cx="635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52" name="Line 15"/>
          <p:cNvSpPr>
            <a:spLocks noChangeShapeType="1"/>
          </p:cNvSpPr>
          <p:nvPr/>
        </p:nvSpPr>
        <p:spPr bwMode="auto">
          <a:xfrm flipV="1">
            <a:off x="1928813" y="1848977"/>
            <a:ext cx="439737" cy="827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53" name="Rectangle 16"/>
          <p:cNvSpPr>
            <a:spLocks noChangeArrowheads="1"/>
          </p:cNvSpPr>
          <p:nvPr/>
        </p:nvSpPr>
        <p:spPr bwMode="auto">
          <a:xfrm>
            <a:off x="1600200" y="2703052"/>
            <a:ext cx="730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 </a:t>
            </a:r>
          </a:p>
        </p:txBody>
      </p:sp>
      <p:sp>
        <p:nvSpPr>
          <p:cNvPr id="91154" name="Rectangle 17"/>
          <p:cNvSpPr>
            <a:spLocks noChangeArrowheads="1"/>
          </p:cNvSpPr>
          <p:nvPr/>
        </p:nvSpPr>
        <p:spPr bwMode="auto">
          <a:xfrm>
            <a:off x="2349500" y="1472739"/>
            <a:ext cx="642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G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 </a:t>
            </a:r>
          </a:p>
        </p:txBody>
      </p:sp>
      <p:sp>
        <p:nvSpPr>
          <p:cNvPr id="91155" name="Rectangle 18"/>
          <p:cNvSpPr>
            <a:spLocks noChangeArrowheads="1"/>
          </p:cNvSpPr>
          <p:nvPr/>
        </p:nvSpPr>
        <p:spPr bwMode="auto">
          <a:xfrm>
            <a:off x="1971675" y="3958764"/>
            <a:ext cx="76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F   </a:t>
            </a:r>
          </a:p>
        </p:txBody>
      </p:sp>
      <p:sp>
        <p:nvSpPr>
          <p:cNvPr id="91156" name="Rectangle 19"/>
          <p:cNvSpPr>
            <a:spLocks noChangeArrowheads="1"/>
          </p:cNvSpPr>
          <p:nvPr/>
        </p:nvSpPr>
        <p:spPr bwMode="auto">
          <a:xfrm>
            <a:off x="1803400" y="5127164"/>
            <a:ext cx="793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E   </a:t>
            </a:r>
          </a:p>
        </p:txBody>
      </p:sp>
      <p:sp>
        <p:nvSpPr>
          <p:cNvPr id="91157" name="Rectangle 20"/>
          <p:cNvSpPr>
            <a:spLocks noChangeArrowheads="1"/>
          </p:cNvSpPr>
          <p:nvPr/>
        </p:nvSpPr>
        <p:spPr bwMode="auto">
          <a:xfrm>
            <a:off x="3810000" y="3915902"/>
            <a:ext cx="5778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J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</a:t>
            </a:r>
          </a:p>
        </p:txBody>
      </p:sp>
      <p:sp>
        <p:nvSpPr>
          <p:cNvPr id="91158" name="Rectangle 21"/>
          <p:cNvSpPr>
            <a:spLocks noChangeArrowheads="1"/>
          </p:cNvSpPr>
          <p:nvPr/>
        </p:nvSpPr>
        <p:spPr bwMode="auto">
          <a:xfrm>
            <a:off x="947738" y="3934952"/>
            <a:ext cx="815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B   </a:t>
            </a:r>
          </a:p>
        </p:txBody>
      </p:sp>
      <p:sp>
        <p:nvSpPr>
          <p:cNvPr id="91159" name="Rectangle 22"/>
          <p:cNvSpPr>
            <a:spLocks noChangeArrowheads="1"/>
          </p:cNvSpPr>
          <p:nvPr/>
        </p:nvSpPr>
        <p:spPr bwMode="auto">
          <a:xfrm>
            <a:off x="3178175" y="2723689"/>
            <a:ext cx="635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I   </a:t>
            </a:r>
          </a:p>
        </p:txBody>
      </p:sp>
      <p:sp>
        <p:nvSpPr>
          <p:cNvPr id="91160" name="Rectangle 23"/>
          <p:cNvSpPr>
            <a:spLocks noChangeArrowheads="1"/>
          </p:cNvSpPr>
          <p:nvPr/>
        </p:nvSpPr>
        <p:spPr bwMode="auto">
          <a:xfrm>
            <a:off x="2800350" y="3958764"/>
            <a:ext cx="549275" cy="571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H</a:t>
            </a:r>
          </a:p>
        </p:txBody>
      </p:sp>
      <p:sp>
        <p:nvSpPr>
          <p:cNvPr id="91161" name="Line 24"/>
          <p:cNvSpPr>
            <a:spLocks noChangeShapeType="1"/>
          </p:cNvSpPr>
          <p:nvPr/>
        </p:nvSpPr>
        <p:spPr bwMode="auto">
          <a:xfrm flipH="1">
            <a:off x="2992438" y="3272964"/>
            <a:ext cx="255587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62" name="Rectangle 25"/>
          <p:cNvSpPr>
            <a:spLocks noChangeArrowheads="1"/>
          </p:cNvSpPr>
          <p:nvPr/>
        </p:nvSpPr>
        <p:spPr bwMode="auto">
          <a:xfrm>
            <a:off x="1066800" y="5217652"/>
            <a:ext cx="457200" cy="4953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C</a:t>
            </a:r>
          </a:p>
        </p:txBody>
      </p:sp>
      <p:sp>
        <p:nvSpPr>
          <p:cNvPr id="91163" name="Line 26"/>
          <p:cNvSpPr>
            <a:spLocks noChangeShapeType="1"/>
          </p:cNvSpPr>
          <p:nvPr/>
        </p:nvSpPr>
        <p:spPr bwMode="auto">
          <a:xfrm flipH="1">
            <a:off x="457200" y="4531852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64" name="Line 27"/>
          <p:cNvSpPr>
            <a:spLocks noChangeShapeType="1"/>
          </p:cNvSpPr>
          <p:nvPr/>
        </p:nvSpPr>
        <p:spPr bwMode="auto">
          <a:xfrm>
            <a:off x="1295400" y="4531852"/>
            <a:ext cx="76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65" name="Rectangle 28"/>
          <p:cNvSpPr>
            <a:spLocks noChangeArrowheads="1"/>
          </p:cNvSpPr>
          <p:nvPr/>
        </p:nvSpPr>
        <p:spPr bwMode="auto">
          <a:xfrm>
            <a:off x="6715126" y="1118957"/>
            <a:ext cx="6858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J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66" name="Text Box 29"/>
          <p:cNvSpPr txBox="1">
            <a:spLocks noChangeArrowheads="1"/>
          </p:cNvSpPr>
          <p:nvPr/>
        </p:nvSpPr>
        <p:spPr bwMode="auto">
          <a:xfrm>
            <a:off x="3833813" y="1098089"/>
            <a:ext cx="2740025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[0]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[1]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[2]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[3]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[4]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[5]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[6]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[7]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[8]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[9]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j-cs"/>
              <a:sym typeface="Arial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maxElements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 -1]</a:t>
            </a:r>
          </a:p>
        </p:txBody>
      </p:sp>
      <p:sp>
        <p:nvSpPr>
          <p:cNvPr id="91167" name="Line 30"/>
          <p:cNvSpPr>
            <a:spLocks noChangeShapeType="1"/>
          </p:cNvSpPr>
          <p:nvPr/>
        </p:nvSpPr>
        <p:spPr bwMode="auto">
          <a:xfrm>
            <a:off x="6705600" y="14790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68" name="Line 31"/>
          <p:cNvSpPr>
            <a:spLocks noChangeShapeType="1"/>
          </p:cNvSpPr>
          <p:nvPr/>
        </p:nvSpPr>
        <p:spPr bwMode="auto">
          <a:xfrm>
            <a:off x="6705600" y="19362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69" name="Line 32"/>
          <p:cNvSpPr>
            <a:spLocks noChangeShapeType="1"/>
          </p:cNvSpPr>
          <p:nvPr/>
        </p:nvSpPr>
        <p:spPr bwMode="auto">
          <a:xfrm>
            <a:off x="6705600" y="23934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70" name="Line 33"/>
          <p:cNvSpPr>
            <a:spLocks noChangeShapeType="1"/>
          </p:cNvSpPr>
          <p:nvPr/>
        </p:nvSpPr>
        <p:spPr bwMode="auto">
          <a:xfrm>
            <a:off x="6705600" y="27744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71" name="Line 34"/>
          <p:cNvSpPr>
            <a:spLocks noChangeShapeType="1"/>
          </p:cNvSpPr>
          <p:nvPr/>
        </p:nvSpPr>
        <p:spPr bwMode="auto">
          <a:xfrm>
            <a:off x="6705600" y="31554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72" name="Line 35"/>
          <p:cNvSpPr>
            <a:spLocks noChangeShapeType="1"/>
          </p:cNvSpPr>
          <p:nvPr/>
        </p:nvSpPr>
        <p:spPr bwMode="auto">
          <a:xfrm>
            <a:off x="6705600" y="36126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73" name="Line 36"/>
          <p:cNvSpPr>
            <a:spLocks noChangeShapeType="1"/>
          </p:cNvSpPr>
          <p:nvPr/>
        </p:nvSpPr>
        <p:spPr bwMode="auto">
          <a:xfrm>
            <a:off x="6705600" y="40698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74" name="Line 37"/>
          <p:cNvSpPr>
            <a:spLocks noChangeShapeType="1"/>
          </p:cNvSpPr>
          <p:nvPr/>
        </p:nvSpPr>
        <p:spPr bwMode="auto">
          <a:xfrm>
            <a:off x="6705600" y="45270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75" name="Line 38"/>
          <p:cNvSpPr>
            <a:spLocks noChangeShapeType="1"/>
          </p:cNvSpPr>
          <p:nvPr/>
        </p:nvSpPr>
        <p:spPr bwMode="auto">
          <a:xfrm>
            <a:off x="6705600" y="49080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76" name="Line 39"/>
          <p:cNvSpPr>
            <a:spLocks noChangeShapeType="1"/>
          </p:cNvSpPr>
          <p:nvPr/>
        </p:nvSpPr>
        <p:spPr bwMode="auto">
          <a:xfrm>
            <a:off x="6705600" y="53652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91177" name="Line 40"/>
          <p:cNvSpPr>
            <a:spLocks noChangeShapeType="1"/>
          </p:cNvSpPr>
          <p:nvPr/>
        </p:nvSpPr>
        <p:spPr bwMode="auto">
          <a:xfrm>
            <a:off x="6705600" y="58224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599" y="462157"/>
            <a:ext cx="532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017497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06FD92-7950-488F-ABDD-4671A2AA85E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99908"/>
            <a:ext cx="8229600" cy="1143000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2i + 1, 2i + 2 Rule</a:t>
            </a:r>
            <a:b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4000" b="1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749" y="2286000"/>
            <a:ext cx="4903894" cy="3108960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i="1" dirty="0"/>
              <a:t>root node</a:t>
            </a:r>
            <a:r>
              <a:rPr lang="en-US" sz="2400" dirty="0"/>
              <a:t> reference is stored at index, </a:t>
            </a:r>
            <a:r>
              <a:rPr lang="en-US" sz="2400" b="1" dirty="0" err="1">
                <a:solidFill>
                  <a:srgbClr val="7030A0"/>
                </a:solidFill>
              </a:rPr>
              <a:t>i</a:t>
            </a:r>
            <a:r>
              <a:rPr lang="en-US" sz="2400" b="1" dirty="0">
                <a:solidFill>
                  <a:srgbClr val="7030A0"/>
                </a:solidFill>
              </a:rPr>
              <a:t> = 0 </a:t>
            </a:r>
          </a:p>
          <a:p>
            <a:r>
              <a:rPr lang="en-US" sz="2400" dirty="0"/>
              <a:t>The “rule” is used to locate a node’ s children</a:t>
            </a:r>
          </a:p>
          <a:p>
            <a:r>
              <a:rPr lang="en-US" sz="2400" dirty="0"/>
              <a:t>Any binary tree can be </a:t>
            </a:r>
            <a:r>
              <a:rPr lang="en-US" sz="2400" dirty="0">
                <a:hlinkClick r:id="" action="ppaction://noaction"/>
              </a:rPr>
              <a:t>stored</a:t>
            </a:r>
            <a:r>
              <a:rPr lang="en-US" sz="2400" dirty="0"/>
              <a:t> in an array</a:t>
            </a: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303315" y="1167039"/>
            <a:ext cx="6792686" cy="923330"/>
          </a:xfrm>
          <a:prstGeom prst="rect">
            <a:avLst/>
          </a:prstGeom>
          <a:solidFill>
            <a:srgbClr val="FF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For a node whose reference is stored at index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of the array</a:t>
            </a:r>
          </a:p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- its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left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child’s reference will be stored at index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2i + 1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,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      - its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right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child’s reference will be stored at index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2i + 2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.</a:t>
            </a: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>
            <a:off x="4944533" y="1167039"/>
            <a:ext cx="2796273" cy="458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7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[0]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[1]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[2]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[3]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[4]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[5]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[6]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[7]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[8]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[9]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j-cs"/>
              <a:sym typeface="Arial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[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maxElements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j-cs"/>
                <a:sym typeface="Arial"/>
              </a:rPr>
              <a:t> -1]</a:t>
            </a:r>
          </a:p>
        </p:txBody>
      </p:sp>
      <p:sp>
        <p:nvSpPr>
          <p:cNvPr id="57" name="Rectangle 28"/>
          <p:cNvSpPr>
            <a:spLocks noChangeArrowheads="1"/>
          </p:cNvSpPr>
          <p:nvPr/>
        </p:nvSpPr>
        <p:spPr bwMode="auto">
          <a:xfrm>
            <a:off x="7894691" y="1034838"/>
            <a:ext cx="685800" cy="485027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J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1867065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52600" y="1981200"/>
            <a:ext cx="2590800" cy="3048000"/>
            <a:chOff x="1752600" y="1981200"/>
            <a:chExt cx="2590800" cy="3048000"/>
          </a:xfrm>
        </p:grpSpPr>
        <p:sp>
          <p:nvSpPr>
            <p:cNvPr id="92163" name="Oval 2"/>
            <p:cNvSpPr>
              <a:spLocks noChangeArrowheads="1"/>
            </p:cNvSpPr>
            <p:nvPr/>
          </p:nvSpPr>
          <p:spPr bwMode="auto">
            <a:xfrm>
              <a:off x="2819400" y="1981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50</a:t>
              </a:r>
            </a:p>
          </p:txBody>
        </p:sp>
        <p:sp>
          <p:nvSpPr>
            <p:cNvPr id="92164" name="Oval 3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40</a:t>
              </a:r>
            </a:p>
          </p:txBody>
        </p:sp>
        <p:sp>
          <p:nvSpPr>
            <p:cNvPr id="92165" name="Oval 4"/>
            <p:cNvSpPr>
              <a:spLocks noChangeArrowheads="1"/>
            </p:cNvSpPr>
            <p:nvPr/>
          </p:nvSpPr>
          <p:spPr bwMode="auto">
            <a:xfrm>
              <a:off x="3276600" y="2743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60</a:t>
              </a:r>
            </a:p>
          </p:txBody>
        </p:sp>
        <p:sp>
          <p:nvSpPr>
            <p:cNvPr id="92166" name="Oval 5"/>
            <p:cNvSpPr>
              <a:spLocks noChangeArrowheads="1"/>
            </p:cNvSpPr>
            <p:nvPr/>
          </p:nvSpPr>
          <p:spPr bwMode="auto">
            <a:xfrm>
              <a:off x="1752600" y="3581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29</a:t>
              </a:r>
            </a:p>
          </p:txBody>
        </p:sp>
        <p:sp>
          <p:nvSpPr>
            <p:cNvPr id="92167" name="Oval 6"/>
            <p:cNvSpPr>
              <a:spLocks noChangeArrowheads="1"/>
            </p:cNvSpPr>
            <p:nvPr/>
          </p:nvSpPr>
          <p:spPr bwMode="auto">
            <a:xfrm>
              <a:off x="2438400" y="3581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45</a:t>
              </a:r>
            </a:p>
          </p:txBody>
        </p:sp>
        <p:sp>
          <p:nvSpPr>
            <p:cNvPr id="92169" name="Oval 8"/>
            <p:cNvSpPr>
              <a:spLocks noChangeArrowheads="1"/>
            </p:cNvSpPr>
            <p:nvPr/>
          </p:nvSpPr>
          <p:spPr bwMode="auto">
            <a:xfrm>
              <a:off x="3886200" y="3581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70</a:t>
              </a:r>
            </a:p>
          </p:txBody>
        </p:sp>
        <p:sp>
          <p:nvSpPr>
            <p:cNvPr id="92170" name="Line 9"/>
            <p:cNvSpPr>
              <a:spLocks noChangeShapeType="1"/>
            </p:cNvSpPr>
            <p:nvPr/>
          </p:nvSpPr>
          <p:spPr bwMode="auto">
            <a:xfrm flipH="1">
              <a:off x="2438400" y="2362200"/>
              <a:ext cx="533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1" name="Line 10"/>
            <p:cNvSpPr>
              <a:spLocks noChangeShapeType="1"/>
            </p:cNvSpPr>
            <p:nvPr/>
          </p:nvSpPr>
          <p:spPr bwMode="auto">
            <a:xfrm>
              <a:off x="3200400" y="24384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2" name="Line 11"/>
            <p:cNvSpPr>
              <a:spLocks noChangeShapeType="1"/>
            </p:cNvSpPr>
            <p:nvPr/>
          </p:nvSpPr>
          <p:spPr bwMode="auto">
            <a:xfrm flipH="1">
              <a:off x="1981200" y="3124200"/>
              <a:ext cx="304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3" name="Line 12"/>
            <p:cNvSpPr>
              <a:spLocks noChangeShapeType="1"/>
            </p:cNvSpPr>
            <p:nvPr/>
          </p:nvSpPr>
          <p:spPr bwMode="auto">
            <a:xfrm>
              <a:off x="2514600" y="3200400"/>
              <a:ext cx="152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5" name="Line 14"/>
            <p:cNvSpPr>
              <a:spLocks noChangeShapeType="1"/>
            </p:cNvSpPr>
            <p:nvPr/>
          </p:nvSpPr>
          <p:spPr bwMode="auto">
            <a:xfrm>
              <a:off x="3733800" y="3124200"/>
              <a:ext cx="304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6" name="Oval 15"/>
            <p:cNvSpPr>
              <a:spLocks noChangeArrowheads="1"/>
            </p:cNvSpPr>
            <p:nvPr/>
          </p:nvSpPr>
          <p:spPr bwMode="auto">
            <a:xfrm>
              <a:off x="2209800" y="4572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42</a:t>
              </a:r>
            </a:p>
          </p:txBody>
        </p:sp>
        <p:sp>
          <p:nvSpPr>
            <p:cNvPr id="92181" name="Line 20"/>
            <p:cNvSpPr>
              <a:spLocks noChangeShapeType="1"/>
            </p:cNvSpPr>
            <p:nvPr/>
          </p:nvSpPr>
          <p:spPr bwMode="auto">
            <a:xfrm flipH="1">
              <a:off x="2438400" y="4038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92196" name="Text Box 35"/>
          <p:cNvSpPr txBox="1">
            <a:spLocks noChangeArrowheads="1"/>
          </p:cNvSpPr>
          <p:nvPr/>
        </p:nvSpPr>
        <p:spPr bwMode="auto">
          <a:xfrm>
            <a:off x="606631" y="492456"/>
            <a:ext cx="6863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What about this Tree?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768168" y="1066800"/>
            <a:ext cx="1327446" cy="5156200"/>
            <a:chOff x="6063954" y="974725"/>
            <a:chExt cx="1327446" cy="5156200"/>
          </a:xfrm>
        </p:grpSpPr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6705600" y="1025525"/>
              <a:ext cx="685800" cy="510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6063954" y="974725"/>
              <a:ext cx="583813" cy="4401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[0]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[1]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[2]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[3]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[4]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[5]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[6]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[7]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[8]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[9]</a:t>
              </a:r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705600" y="14065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6705600" y="18637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6705600" y="23209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6705600" y="27019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6705600" y="30829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6705600" y="35401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6705600" y="39973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6705600" y="44545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6705600" y="48355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6705600" y="52927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6705600" y="57499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6647767" y="696686"/>
            <a:ext cx="633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8199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58578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DE41E2-5D9C-46B8-BE9C-D5B6B751869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90600" y="1981200"/>
            <a:ext cx="3352800" cy="3048000"/>
            <a:chOff x="990600" y="1981200"/>
            <a:chExt cx="3352800" cy="3048000"/>
          </a:xfrm>
        </p:grpSpPr>
        <p:sp>
          <p:nvSpPr>
            <p:cNvPr id="92163" name="Oval 2"/>
            <p:cNvSpPr>
              <a:spLocks noChangeArrowheads="1"/>
            </p:cNvSpPr>
            <p:nvPr/>
          </p:nvSpPr>
          <p:spPr bwMode="auto">
            <a:xfrm>
              <a:off x="2819400" y="1981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50</a:t>
              </a:r>
            </a:p>
          </p:txBody>
        </p:sp>
        <p:sp>
          <p:nvSpPr>
            <p:cNvPr id="92164" name="Oval 3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40</a:t>
              </a:r>
            </a:p>
          </p:txBody>
        </p:sp>
        <p:sp>
          <p:nvSpPr>
            <p:cNvPr id="92165" name="Oval 4"/>
            <p:cNvSpPr>
              <a:spLocks noChangeArrowheads="1"/>
            </p:cNvSpPr>
            <p:nvPr/>
          </p:nvSpPr>
          <p:spPr bwMode="auto">
            <a:xfrm>
              <a:off x="3276600" y="2743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60</a:t>
              </a:r>
            </a:p>
          </p:txBody>
        </p:sp>
        <p:sp>
          <p:nvSpPr>
            <p:cNvPr id="92166" name="Oval 5"/>
            <p:cNvSpPr>
              <a:spLocks noChangeArrowheads="1"/>
            </p:cNvSpPr>
            <p:nvPr/>
          </p:nvSpPr>
          <p:spPr bwMode="auto">
            <a:xfrm>
              <a:off x="1752600" y="3581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29</a:t>
              </a:r>
            </a:p>
          </p:txBody>
        </p:sp>
        <p:sp>
          <p:nvSpPr>
            <p:cNvPr id="92167" name="Oval 6"/>
            <p:cNvSpPr>
              <a:spLocks noChangeArrowheads="1"/>
            </p:cNvSpPr>
            <p:nvPr/>
          </p:nvSpPr>
          <p:spPr bwMode="auto">
            <a:xfrm>
              <a:off x="2438400" y="3581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45</a:t>
              </a:r>
            </a:p>
          </p:txBody>
        </p:sp>
        <p:sp>
          <p:nvSpPr>
            <p:cNvPr id="92168" name="Oval 7"/>
            <p:cNvSpPr>
              <a:spLocks noChangeArrowheads="1"/>
            </p:cNvSpPr>
            <p:nvPr/>
          </p:nvSpPr>
          <p:spPr bwMode="auto">
            <a:xfrm>
              <a:off x="3124200" y="35814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69" name="Oval 8"/>
            <p:cNvSpPr>
              <a:spLocks noChangeArrowheads="1"/>
            </p:cNvSpPr>
            <p:nvPr/>
          </p:nvSpPr>
          <p:spPr bwMode="auto">
            <a:xfrm>
              <a:off x="3886200" y="3581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70</a:t>
              </a:r>
            </a:p>
          </p:txBody>
        </p:sp>
        <p:sp>
          <p:nvSpPr>
            <p:cNvPr id="92170" name="Line 9"/>
            <p:cNvSpPr>
              <a:spLocks noChangeShapeType="1"/>
            </p:cNvSpPr>
            <p:nvPr/>
          </p:nvSpPr>
          <p:spPr bwMode="auto">
            <a:xfrm flipH="1">
              <a:off x="2438400" y="2362200"/>
              <a:ext cx="533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1" name="Line 10"/>
            <p:cNvSpPr>
              <a:spLocks noChangeShapeType="1"/>
            </p:cNvSpPr>
            <p:nvPr/>
          </p:nvSpPr>
          <p:spPr bwMode="auto">
            <a:xfrm>
              <a:off x="3200400" y="24384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2" name="Line 11"/>
            <p:cNvSpPr>
              <a:spLocks noChangeShapeType="1"/>
            </p:cNvSpPr>
            <p:nvPr/>
          </p:nvSpPr>
          <p:spPr bwMode="auto">
            <a:xfrm flipH="1">
              <a:off x="1981200" y="3124200"/>
              <a:ext cx="304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3" name="Line 12"/>
            <p:cNvSpPr>
              <a:spLocks noChangeShapeType="1"/>
            </p:cNvSpPr>
            <p:nvPr/>
          </p:nvSpPr>
          <p:spPr bwMode="auto">
            <a:xfrm>
              <a:off x="2514600" y="3200400"/>
              <a:ext cx="152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4" name="Line 13"/>
            <p:cNvSpPr>
              <a:spLocks noChangeShapeType="1"/>
            </p:cNvSpPr>
            <p:nvPr/>
          </p:nvSpPr>
          <p:spPr bwMode="auto">
            <a:xfrm flipH="1">
              <a:off x="3352800" y="3200400"/>
              <a:ext cx="76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5" name="Line 14"/>
            <p:cNvSpPr>
              <a:spLocks noChangeShapeType="1"/>
            </p:cNvSpPr>
            <p:nvPr/>
          </p:nvSpPr>
          <p:spPr bwMode="auto">
            <a:xfrm>
              <a:off x="3733800" y="3124200"/>
              <a:ext cx="304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6" name="Oval 15"/>
            <p:cNvSpPr>
              <a:spLocks noChangeArrowheads="1"/>
            </p:cNvSpPr>
            <p:nvPr/>
          </p:nvSpPr>
          <p:spPr bwMode="auto">
            <a:xfrm>
              <a:off x="2209800" y="4572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42</a:t>
              </a:r>
            </a:p>
          </p:txBody>
        </p:sp>
        <p:sp>
          <p:nvSpPr>
            <p:cNvPr id="92177" name="Oval 16"/>
            <p:cNvSpPr>
              <a:spLocks noChangeArrowheads="1"/>
            </p:cNvSpPr>
            <p:nvPr/>
          </p:nvSpPr>
          <p:spPr bwMode="auto">
            <a:xfrm>
              <a:off x="990600" y="45720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8" name="Oval 17"/>
            <p:cNvSpPr>
              <a:spLocks noChangeArrowheads="1"/>
            </p:cNvSpPr>
            <p:nvPr/>
          </p:nvSpPr>
          <p:spPr bwMode="auto">
            <a:xfrm>
              <a:off x="1676400" y="45720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79" name="Line 18"/>
            <p:cNvSpPr>
              <a:spLocks noChangeShapeType="1"/>
            </p:cNvSpPr>
            <p:nvPr/>
          </p:nvSpPr>
          <p:spPr bwMode="auto">
            <a:xfrm flipH="1">
              <a:off x="1219200" y="3962400"/>
              <a:ext cx="609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80" name="Line 19"/>
            <p:cNvSpPr>
              <a:spLocks noChangeShapeType="1"/>
            </p:cNvSpPr>
            <p:nvPr/>
          </p:nvSpPr>
          <p:spPr bwMode="auto">
            <a:xfrm>
              <a:off x="1905000" y="4038600"/>
              <a:ext cx="76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81" name="Line 20"/>
            <p:cNvSpPr>
              <a:spLocks noChangeShapeType="1"/>
            </p:cNvSpPr>
            <p:nvPr/>
          </p:nvSpPr>
          <p:spPr bwMode="auto">
            <a:xfrm flipH="1">
              <a:off x="2438400" y="4038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59354" y="1179262"/>
            <a:ext cx="1327446" cy="5156200"/>
            <a:chOff x="6063954" y="974725"/>
            <a:chExt cx="1327446" cy="5156200"/>
          </a:xfrm>
        </p:grpSpPr>
        <p:sp>
          <p:nvSpPr>
            <p:cNvPr id="92182" name="Rectangle 21"/>
            <p:cNvSpPr>
              <a:spLocks noChangeArrowheads="1"/>
            </p:cNvSpPr>
            <p:nvPr/>
          </p:nvSpPr>
          <p:spPr bwMode="auto">
            <a:xfrm>
              <a:off x="6705600" y="1025525"/>
              <a:ext cx="685800" cy="510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50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40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60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29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45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null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70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null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null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42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83" name="Text Box 22"/>
            <p:cNvSpPr txBox="1">
              <a:spLocks noChangeArrowheads="1"/>
            </p:cNvSpPr>
            <p:nvPr/>
          </p:nvSpPr>
          <p:spPr bwMode="auto">
            <a:xfrm>
              <a:off x="6063954" y="974725"/>
              <a:ext cx="583813" cy="4401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[0]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[1]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[2]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[3]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[4]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[5]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[6]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[7]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[8]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j-ea"/>
                  <a:cs typeface="+mj-cs"/>
                  <a:sym typeface="Arial"/>
                </a:rPr>
                <a:t>[9]</a:t>
              </a:r>
            </a:p>
          </p:txBody>
        </p:sp>
        <p:sp>
          <p:nvSpPr>
            <p:cNvPr id="92184" name="Line 23"/>
            <p:cNvSpPr>
              <a:spLocks noChangeShapeType="1"/>
            </p:cNvSpPr>
            <p:nvPr/>
          </p:nvSpPr>
          <p:spPr bwMode="auto">
            <a:xfrm>
              <a:off x="6705600" y="14065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85" name="Line 24"/>
            <p:cNvSpPr>
              <a:spLocks noChangeShapeType="1"/>
            </p:cNvSpPr>
            <p:nvPr/>
          </p:nvSpPr>
          <p:spPr bwMode="auto">
            <a:xfrm>
              <a:off x="6705600" y="18637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86" name="Line 25"/>
            <p:cNvSpPr>
              <a:spLocks noChangeShapeType="1"/>
            </p:cNvSpPr>
            <p:nvPr/>
          </p:nvSpPr>
          <p:spPr bwMode="auto">
            <a:xfrm>
              <a:off x="6705600" y="23209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87" name="Line 26"/>
            <p:cNvSpPr>
              <a:spLocks noChangeShapeType="1"/>
            </p:cNvSpPr>
            <p:nvPr/>
          </p:nvSpPr>
          <p:spPr bwMode="auto">
            <a:xfrm>
              <a:off x="6705600" y="27019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88" name="Line 27"/>
            <p:cNvSpPr>
              <a:spLocks noChangeShapeType="1"/>
            </p:cNvSpPr>
            <p:nvPr/>
          </p:nvSpPr>
          <p:spPr bwMode="auto">
            <a:xfrm>
              <a:off x="6705600" y="30829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89" name="Line 28"/>
            <p:cNvSpPr>
              <a:spLocks noChangeShapeType="1"/>
            </p:cNvSpPr>
            <p:nvPr/>
          </p:nvSpPr>
          <p:spPr bwMode="auto">
            <a:xfrm>
              <a:off x="6705600" y="35401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90" name="Line 29"/>
            <p:cNvSpPr>
              <a:spLocks noChangeShapeType="1"/>
            </p:cNvSpPr>
            <p:nvPr/>
          </p:nvSpPr>
          <p:spPr bwMode="auto">
            <a:xfrm>
              <a:off x="6705600" y="39973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91" name="Line 30"/>
            <p:cNvSpPr>
              <a:spLocks noChangeShapeType="1"/>
            </p:cNvSpPr>
            <p:nvPr/>
          </p:nvSpPr>
          <p:spPr bwMode="auto">
            <a:xfrm>
              <a:off x="6705600" y="44545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92" name="Line 31"/>
            <p:cNvSpPr>
              <a:spLocks noChangeShapeType="1"/>
            </p:cNvSpPr>
            <p:nvPr/>
          </p:nvSpPr>
          <p:spPr bwMode="auto">
            <a:xfrm>
              <a:off x="6705600" y="48355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93" name="Line 32"/>
            <p:cNvSpPr>
              <a:spLocks noChangeShapeType="1"/>
            </p:cNvSpPr>
            <p:nvPr/>
          </p:nvSpPr>
          <p:spPr bwMode="auto">
            <a:xfrm>
              <a:off x="6705600" y="52927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92194" name="Line 33"/>
            <p:cNvSpPr>
              <a:spLocks noChangeShapeType="1"/>
            </p:cNvSpPr>
            <p:nvPr/>
          </p:nvSpPr>
          <p:spPr bwMode="auto">
            <a:xfrm>
              <a:off x="6705600" y="5749925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92196" name="Text Box 35"/>
          <p:cNvSpPr txBox="1">
            <a:spLocks noChangeArrowheads="1"/>
          </p:cNvSpPr>
          <p:nvPr/>
        </p:nvSpPr>
        <p:spPr bwMode="auto">
          <a:xfrm>
            <a:off x="292101" y="520708"/>
            <a:ext cx="82984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Balanced Tree Using Dummy Valu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2155" y="5879172"/>
            <a:ext cx="2177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maxElements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t> -1]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8640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D11B3C-FD18-40C1-933B-30E68EAEFDB9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85703"/>
            <a:ext cx="8229600" cy="825283"/>
          </a:xfrm>
        </p:spPr>
        <p:txBody>
          <a:bodyPr>
            <a:normAutofit/>
          </a:bodyPr>
          <a:lstStyle/>
          <a:p>
            <a:r>
              <a:rPr lang="en-US" sz="4000" dirty="0"/>
              <a:t>Binary Trees Stored in Arrays</a:t>
            </a:r>
          </a:p>
        </p:txBody>
      </p:sp>
      <p:sp>
        <p:nvSpPr>
          <p:cNvPr id="86021" name="AutoShape 5"/>
          <p:cNvSpPr>
            <a:spLocks noChangeAspect="1" noChangeArrowheads="1"/>
          </p:cNvSpPr>
          <p:nvPr/>
        </p:nvSpPr>
        <p:spPr bwMode="auto">
          <a:xfrm>
            <a:off x="0" y="1060450"/>
            <a:ext cx="91440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86022" name="Group 6"/>
          <p:cNvGrpSpPr>
            <a:grpSpLocks/>
          </p:cNvGrpSpPr>
          <p:nvPr/>
        </p:nvGrpSpPr>
        <p:grpSpPr bwMode="auto">
          <a:xfrm>
            <a:off x="760413" y="1189038"/>
            <a:ext cx="1522412" cy="1219200"/>
            <a:chOff x="2970" y="656"/>
            <a:chExt cx="1500" cy="1235"/>
          </a:xfrm>
        </p:grpSpPr>
        <p:sp>
          <p:nvSpPr>
            <p:cNvPr id="86023" name="Oval 7"/>
            <p:cNvSpPr>
              <a:spLocks noChangeArrowheads="1"/>
            </p:cNvSpPr>
            <p:nvPr/>
          </p:nvSpPr>
          <p:spPr bwMode="auto">
            <a:xfrm>
              <a:off x="3570" y="656"/>
              <a:ext cx="300" cy="30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A</a:t>
              </a:r>
            </a:p>
          </p:txBody>
        </p:sp>
        <p:sp>
          <p:nvSpPr>
            <p:cNvPr id="86024" name="Oval 8"/>
            <p:cNvSpPr>
              <a:spLocks noChangeArrowheads="1"/>
            </p:cNvSpPr>
            <p:nvPr/>
          </p:nvSpPr>
          <p:spPr bwMode="auto">
            <a:xfrm>
              <a:off x="3270" y="1581"/>
              <a:ext cx="300" cy="31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E</a:t>
              </a:r>
            </a:p>
          </p:txBody>
        </p:sp>
        <p:sp>
          <p:nvSpPr>
            <p:cNvPr id="86025" name="Oval 9"/>
            <p:cNvSpPr>
              <a:spLocks noChangeArrowheads="1"/>
            </p:cNvSpPr>
            <p:nvPr/>
          </p:nvSpPr>
          <p:spPr bwMode="auto">
            <a:xfrm>
              <a:off x="3720" y="1581"/>
              <a:ext cx="300" cy="30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F</a:t>
              </a:r>
            </a:p>
          </p:txBody>
        </p:sp>
        <p:sp>
          <p:nvSpPr>
            <p:cNvPr id="86026" name="Oval 10"/>
            <p:cNvSpPr>
              <a:spLocks noChangeArrowheads="1"/>
            </p:cNvSpPr>
            <p:nvPr/>
          </p:nvSpPr>
          <p:spPr bwMode="auto">
            <a:xfrm>
              <a:off x="4170" y="1118"/>
              <a:ext cx="300" cy="30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86027" name="Oval 11"/>
            <p:cNvSpPr>
              <a:spLocks noChangeArrowheads="1"/>
            </p:cNvSpPr>
            <p:nvPr/>
          </p:nvSpPr>
          <p:spPr bwMode="auto">
            <a:xfrm>
              <a:off x="2970" y="1118"/>
              <a:ext cx="300" cy="30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B</a:t>
              </a:r>
            </a:p>
          </p:txBody>
        </p:sp>
        <p:sp>
          <p:nvSpPr>
            <p:cNvPr id="86028" name="Line 12"/>
            <p:cNvSpPr>
              <a:spLocks noChangeShapeType="1"/>
            </p:cNvSpPr>
            <p:nvPr/>
          </p:nvSpPr>
          <p:spPr bwMode="auto">
            <a:xfrm flipH="1">
              <a:off x="3270" y="964"/>
              <a:ext cx="30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029" name="Line 13"/>
            <p:cNvSpPr>
              <a:spLocks noChangeShapeType="1"/>
            </p:cNvSpPr>
            <p:nvPr/>
          </p:nvSpPr>
          <p:spPr bwMode="auto">
            <a:xfrm>
              <a:off x="3870" y="964"/>
              <a:ext cx="30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030" name="Line 14"/>
            <p:cNvSpPr>
              <a:spLocks noChangeShapeType="1"/>
            </p:cNvSpPr>
            <p:nvPr/>
          </p:nvSpPr>
          <p:spPr bwMode="auto">
            <a:xfrm>
              <a:off x="3270" y="1428"/>
              <a:ext cx="150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031" name="Line 15"/>
            <p:cNvSpPr>
              <a:spLocks noChangeShapeType="1"/>
            </p:cNvSpPr>
            <p:nvPr/>
          </p:nvSpPr>
          <p:spPr bwMode="auto">
            <a:xfrm flipH="1">
              <a:off x="4020" y="1428"/>
              <a:ext cx="150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86036" name="Group 20"/>
          <p:cNvGrpSpPr>
            <a:grpSpLocks/>
          </p:cNvGrpSpPr>
          <p:nvPr/>
        </p:nvGrpSpPr>
        <p:grpSpPr bwMode="auto">
          <a:xfrm>
            <a:off x="4416425" y="1171575"/>
            <a:ext cx="2076450" cy="1319213"/>
            <a:chOff x="4920" y="2817"/>
            <a:chExt cx="1950" cy="1235"/>
          </a:xfrm>
        </p:grpSpPr>
        <p:sp>
          <p:nvSpPr>
            <p:cNvPr id="86037" name="Oval 21"/>
            <p:cNvSpPr>
              <a:spLocks noChangeArrowheads="1"/>
            </p:cNvSpPr>
            <p:nvPr/>
          </p:nvSpPr>
          <p:spPr bwMode="auto">
            <a:xfrm>
              <a:off x="5970" y="2817"/>
              <a:ext cx="300" cy="309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A</a:t>
              </a:r>
            </a:p>
          </p:txBody>
        </p:sp>
        <p:sp>
          <p:nvSpPr>
            <p:cNvPr id="86038" name="Oval 22"/>
            <p:cNvSpPr>
              <a:spLocks noChangeArrowheads="1"/>
            </p:cNvSpPr>
            <p:nvPr/>
          </p:nvSpPr>
          <p:spPr bwMode="auto">
            <a:xfrm>
              <a:off x="6570" y="3280"/>
              <a:ext cx="300" cy="30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C</a:t>
              </a:r>
            </a:p>
          </p:txBody>
        </p:sp>
        <p:sp>
          <p:nvSpPr>
            <p:cNvPr id="86039" name="Oval 23"/>
            <p:cNvSpPr>
              <a:spLocks noChangeArrowheads="1"/>
            </p:cNvSpPr>
            <p:nvPr/>
          </p:nvSpPr>
          <p:spPr bwMode="auto">
            <a:xfrm>
              <a:off x="5670" y="3743"/>
              <a:ext cx="300" cy="309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E</a:t>
              </a:r>
            </a:p>
          </p:txBody>
        </p:sp>
        <p:sp>
          <p:nvSpPr>
            <p:cNvPr id="86040" name="Oval 24"/>
            <p:cNvSpPr>
              <a:spLocks noChangeArrowheads="1"/>
            </p:cNvSpPr>
            <p:nvPr/>
          </p:nvSpPr>
          <p:spPr bwMode="auto">
            <a:xfrm>
              <a:off x="6120" y="3743"/>
              <a:ext cx="300" cy="306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F</a:t>
              </a:r>
            </a:p>
          </p:txBody>
        </p:sp>
        <p:sp>
          <p:nvSpPr>
            <p:cNvPr id="86041" name="Oval 25"/>
            <p:cNvSpPr>
              <a:spLocks noChangeArrowheads="1"/>
            </p:cNvSpPr>
            <p:nvPr/>
          </p:nvSpPr>
          <p:spPr bwMode="auto">
            <a:xfrm>
              <a:off x="4920" y="3743"/>
              <a:ext cx="300" cy="30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D</a:t>
              </a:r>
            </a:p>
          </p:txBody>
        </p:sp>
        <p:sp>
          <p:nvSpPr>
            <p:cNvPr id="86042" name="Oval 26"/>
            <p:cNvSpPr>
              <a:spLocks noChangeArrowheads="1"/>
            </p:cNvSpPr>
            <p:nvPr/>
          </p:nvSpPr>
          <p:spPr bwMode="auto">
            <a:xfrm>
              <a:off x="5370" y="3279"/>
              <a:ext cx="300" cy="309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B</a:t>
              </a:r>
            </a:p>
          </p:txBody>
        </p:sp>
        <p:sp>
          <p:nvSpPr>
            <p:cNvPr id="86043" name="Line 27"/>
            <p:cNvSpPr>
              <a:spLocks noChangeShapeType="1"/>
            </p:cNvSpPr>
            <p:nvPr/>
          </p:nvSpPr>
          <p:spPr bwMode="auto">
            <a:xfrm flipH="1">
              <a:off x="5670" y="3126"/>
              <a:ext cx="300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044" name="Line 28"/>
            <p:cNvSpPr>
              <a:spLocks noChangeShapeType="1"/>
            </p:cNvSpPr>
            <p:nvPr/>
          </p:nvSpPr>
          <p:spPr bwMode="auto">
            <a:xfrm>
              <a:off x="6270" y="3126"/>
              <a:ext cx="300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045" name="Line 29"/>
            <p:cNvSpPr>
              <a:spLocks noChangeShapeType="1"/>
            </p:cNvSpPr>
            <p:nvPr/>
          </p:nvSpPr>
          <p:spPr bwMode="auto">
            <a:xfrm>
              <a:off x="5670" y="3588"/>
              <a:ext cx="150" cy="1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046" name="Line 30"/>
            <p:cNvSpPr>
              <a:spLocks noChangeShapeType="1"/>
            </p:cNvSpPr>
            <p:nvPr/>
          </p:nvSpPr>
          <p:spPr bwMode="auto">
            <a:xfrm flipH="1">
              <a:off x="6420" y="3588"/>
              <a:ext cx="150" cy="1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047" name="Line 31"/>
            <p:cNvSpPr>
              <a:spLocks noChangeShapeType="1"/>
            </p:cNvSpPr>
            <p:nvPr/>
          </p:nvSpPr>
          <p:spPr bwMode="auto">
            <a:xfrm flipH="1">
              <a:off x="5220" y="3588"/>
              <a:ext cx="15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86048" name="Oval 32"/>
          <p:cNvSpPr>
            <a:spLocks noChangeArrowheads="1"/>
          </p:cNvSpPr>
          <p:nvPr/>
        </p:nvSpPr>
        <p:spPr bwMode="auto">
          <a:xfrm>
            <a:off x="6361113" y="2122488"/>
            <a:ext cx="336550" cy="314325"/>
          </a:xfrm>
          <a:prstGeom prst="ellipse">
            <a:avLst/>
          </a:prstGeom>
          <a:solidFill>
            <a:srgbClr val="FF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G</a:t>
            </a:r>
          </a:p>
        </p:txBody>
      </p:sp>
      <p:sp>
        <p:nvSpPr>
          <p:cNvPr id="86049" name="Line 33"/>
          <p:cNvSpPr>
            <a:spLocks noChangeShapeType="1"/>
          </p:cNvSpPr>
          <p:nvPr/>
        </p:nvSpPr>
        <p:spPr bwMode="auto">
          <a:xfrm>
            <a:off x="6367463" y="2022475"/>
            <a:ext cx="131762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86051" name="Group 35"/>
          <p:cNvGrpSpPr>
            <a:grpSpLocks/>
          </p:cNvGrpSpPr>
          <p:nvPr/>
        </p:nvGrpSpPr>
        <p:grpSpPr bwMode="auto">
          <a:xfrm>
            <a:off x="2393950" y="1190625"/>
            <a:ext cx="1685925" cy="2284413"/>
            <a:chOff x="4676" y="749"/>
            <a:chExt cx="1685" cy="3085"/>
          </a:xfrm>
        </p:grpSpPr>
        <p:sp>
          <p:nvSpPr>
            <p:cNvPr id="86052" name="Text Box 36"/>
            <p:cNvSpPr txBox="1">
              <a:spLocks noChangeArrowheads="1"/>
            </p:cNvSpPr>
            <p:nvPr/>
          </p:nvSpPr>
          <p:spPr bwMode="auto">
            <a:xfrm>
              <a:off x="5558" y="3100"/>
              <a:ext cx="600" cy="46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: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86053" name="Group 37"/>
            <p:cNvGrpSpPr>
              <a:grpSpLocks/>
            </p:cNvGrpSpPr>
            <p:nvPr/>
          </p:nvGrpSpPr>
          <p:grpSpPr bwMode="auto">
            <a:xfrm>
              <a:off x="4800" y="749"/>
              <a:ext cx="1560" cy="307"/>
              <a:chOff x="5160" y="3465"/>
              <a:chExt cx="1560" cy="307"/>
            </a:xfrm>
          </p:grpSpPr>
          <p:sp>
            <p:nvSpPr>
              <p:cNvPr id="86054" name="Text Box 38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A’s address</a:t>
                </a:r>
              </a:p>
            </p:txBody>
          </p:sp>
          <p:sp>
            <p:nvSpPr>
              <p:cNvPr id="86055" name="Text Box 39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data[0]</a:t>
                </a:r>
              </a:p>
            </p:txBody>
          </p:sp>
        </p:grpSp>
        <p:grpSp>
          <p:nvGrpSpPr>
            <p:cNvPr id="86056" name="Group 40"/>
            <p:cNvGrpSpPr>
              <a:grpSpLocks/>
            </p:cNvGrpSpPr>
            <p:nvPr/>
          </p:nvGrpSpPr>
          <p:grpSpPr bwMode="auto">
            <a:xfrm>
              <a:off x="4801" y="1055"/>
              <a:ext cx="1560" cy="307"/>
              <a:chOff x="5160" y="3465"/>
              <a:chExt cx="1560" cy="307"/>
            </a:xfrm>
          </p:grpSpPr>
          <p:sp>
            <p:nvSpPr>
              <p:cNvPr id="86057" name="Text Box 41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B’s address</a:t>
                </a:r>
              </a:p>
            </p:txBody>
          </p:sp>
          <p:sp>
            <p:nvSpPr>
              <p:cNvPr id="86058" name="Text Box 42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[1]</a:t>
                </a:r>
              </a:p>
            </p:txBody>
          </p:sp>
        </p:grpSp>
        <p:grpSp>
          <p:nvGrpSpPr>
            <p:cNvPr id="86059" name="Group 43"/>
            <p:cNvGrpSpPr>
              <a:grpSpLocks/>
            </p:cNvGrpSpPr>
            <p:nvPr/>
          </p:nvGrpSpPr>
          <p:grpSpPr bwMode="auto">
            <a:xfrm>
              <a:off x="4800" y="1340"/>
              <a:ext cx="1560" cy="307"/>
              <a:chOff x="5160" y="3465"/>
              <a:chExt cx="1560" cy="307"/>
            </a:xfrm>
          </p:grpSpPr>
          <p:sp>
            <p:nvSpPr>
              <p:cNvPr id="86060" name="Text Box 44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C’s address</a:t>
                </a:r>
              </a:p>
            </p:txBody>
          </p:sp>
          <p:sp>
            <p:nvSpPr>
              <p:cNvPr id="86061" name="Text Box 45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[2]</a:t>
                </a:r>
              </a:p>
            </p:txBody>
          </p:sp>
        </p:grpSp>
        <p:grpSp>
          <p:nvGrpSpPr>
            <p:cNvPr id="86062" name="Group 46"/>
            <p:cNvGrpSpPr>
              <a:grpSpLocks/>
            </p:cNvGrpSpPr>
            <p:nvPr/>
          </p:nvGrpSpPr>
          <p:grpSpPr bwMode="auto">
            <a:xfrm>
              <a:off x="4801" y="1635"/>
              <a:ext cx="1560" cy="308"/>
              <a:chOff x="5160" y="3465"/>
              <a:chExt cx="1560" cy="307"/>
            </a:xfrm>
          </p:grpSpPr>
          <p:sp>
            <p:nvSpPr>
              <p:cNvPr id="86063" name="Text Box 47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064" name="Text Box 48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[3]</a:t>
                </a:r>
              </a:p>
            </p:txBody>
          </p:sp>
        </p:grpSp>
        <p:grpSp>
          <p:nvGrpSpPr>
            <p:cNvPr id="86065" name="Group 49"/>
            <p:cNvGrpSpPr>
              <a:grpSpLocks/>
            </p:cNvGrpSpPr>
            <p:nvPr/>
          </p:nvGrpSpPr>
          <p:grpSpPr bwMode="auto">
            <a:xfrm>
              <a:off x="4800" y="1931"/>
              <a:ext cx="1560" cy="308"/>
              <a:chOff x="5160" y="3465"/>
              <a:chExt cx="1560" cy="307"/>
            </a:xfrm>
          </p:grpSpPr>
          <p:sp>
            <p:nvSpPr>
              <p:cNvPr id="86066" name="Text Box 50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E’s address</a:t>
                </a:r>
              </a:p>
            </p:txBody>
          </p:sp>
          <p:sp>
            <p:nvSpPr>
              <p:cNvPr id="86067" name="Text Box 51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[4]</a:t>
                </a:r>
              </a:p>
            </p:txBody>
          </p:sp>
        </p:grpSp>
        <p:grpSp>
          <p:nvGrpSpPr>
            <p:cNvPr id="86068" name="Group 52"/>
            <p:cNvGrpSpPr>
              <a:grpSpLocks/>
            </p:cNvGrpSpPr>
            <p:nvPr/>
          </p:nvGrpSpPr>
          <p:grpSpPr bwMode="auto">
            <a:xfrm>
              <a:off x="4800" y="2240"/>
              <a:ext cx="1560" cy="308"/>
              <a:chOff x="5160" y="3465"/>
              <a:chExt cx="1560" cy="307"/>
            </a:xfrm>
          </p:grpSpPr>
          <p:sp>
            <p:nvSpPr>
              <p:cNvPr id="86069" name="Text Box 53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F’s address</a:t>
                </a:r>
              </a:p>
            </p:txBody>
          </p:sp>
          <p:sp>
            <p:nvSpPr>
              <p:cNvPr id="86070" name="Text Box 54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[5]</a:t>
                </a:r>
              </a:p>
            </p:txBody>
          </p:sp>
        </p:grpSp>
        <p:grpSp>
          <p:nvGrpSpPr>
            <p:cNvPr id="86071" name="Group 55"/>
            <p:cNvGrpSpPr>
              <a:grpSpLocks/>
            </p:cNvGrpSpPr>
            <p:nvPr/>
          </p:nvGrpSpPr>
          <p:grpSpPr bwMode="auto">
            <a:xfrm>
              <a:off x="4801" y="2548"/>
              <a:ext cx="1560" cy="308"/>
              <a:chOff x="5160" y="3465"/>
              <a:chExt cx="1560" cy="307"/>
            </a:xfrm>
          </p:grpSpPr>
          <p:sp>
            <p:nvSpPr>
              <p:cNvPr id="86072" name="Text Box 56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86073" name="Text Box 57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[6]</a:t>
                </a:r>
              </a:p>
            </p:txBody>
          </p:sp>
        </p:grpSp>
        <p:grpSp>
          <p:nvGrpSpPr>
            <p:cNvPr id="86074" name="Group 58"/>
            <p:cNvGrpSpPr>
              <a:grpSpLocks/>
            </p:cNvGrpSpPr>
            <p:nvPr/>
          </p:nvGrpSpPr>
          <p:grpSpPr bwMode="auto">
            <a:xfrm>
              <a:off x="4801" y="2857"/>
              <a:ext cx="1560" cy="308"/>
              <a:chOff x="5160" y="3465"/>
              <a:chExt cx="1560" cy="307"/>
            </a:xfrm>
          </p:grpSpPr>
          <p:sp>
            <p:nvSpPr>
              <p:cNvPr id="86075" name="Text Box 59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076" name="Text Box 60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[7]</a:t>
                </a:r>
              </a:p>
            </p:txBody>
          </p:sp>
        </p:grpSp>
        <p:grpSp>
          <p:nvGrpSpPr>
            <p:cNvPr id="86077" name="Group 61"/>
            <p:cNvGrpSpPr>
              <a:grpSpLocks/>
            </p:cNvGrpSpPr>
            <p:nvPr/>
          </p:nvGrpSpPr>
          <p:grpSpPr bwMode="auto">
            <a:xfrm>
              <a:off x="4676" y="3526"/>
              <a:ext cx="1672" cy="308"/>
              <a:chOff x="4676" y="3526"/>
              <a:chExt cx="1672" cy="308"/>
            </a:xfrm>
          </p:grpSpPr>
          <p:sp>
            <p:nvSpPr>
              <p:cNvPr id="86078" name="Text Box 62"/>
              <p:cNvSpPr txBox="1">
                <a:spLocks noChangeArrowheads="1"/>
              </p:cNvSpPr>
              <p:nvPr/>
            </p:nvSpPr>
            <p:spPr bwMode="auto">
              <a:xfrm>
                <a:off x="5442" y="3526"/>
                <a:ext cx="906" cy="30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86079" name="Text Box 63"/>
              <p:cNvSpPr txBox="1">
                <a:spLocks noChangeArrowheads="1"/>
              </p:cNvSpPr>
              <p:nvPr/>
            </p:nvSpPr>
            <p:spPr bwMode="auto">
              <a:xfrm>
                <a:off x="4676" y="3526"/>
                <a:ext cx="712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[n-1]</a:t>
                </a:r>
              </a:p>
            </p:txBody>
          </p:sp>
        </p:grpSp>
      </p:grpSp>
      <p:grpSp>
        <p:nvGrpSpPr>
          <p:cNvPr id="86080" name="Group 64"/>
          <p:cNvGrpSpPr>
            <a:grpSpLocks/>
          </p:cNvGrpSpPr>
          <p:nvPr/>
        </p:nvGrpSpPr>
        <p:grpSpPr bwMode="auto">
          <a:xfrm>
            <a:off x="6659563" y="1185863"/>
            <a:ext cx="1693862" cy="2284412"/>
            <a:chOff x="4676" y="749"/>
            <a:chExt cx="1685" cy="3085"/>
          </a:xfrm>
        </p:grpSpPr>
        <p:sp>
          <p:nvSpPr>
            <p:cNvPr id="86081" name="Text Box 65"/>
            <p:cNvSpPr txBox="1">
              <a:spLocks noChangeArrowheads="1"/>
            </p:cNvSpPr>
            <p:nvPr/>
          </p:nvSpPr>
          <p:spPr bwMode="auto">
            <a:xfrm>
              <a:off x="5558" y="3100"/>
              <a:ext cx="600" cy="46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: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86082" name="Group 66"/>
            <p:cNvGrpSpPr>
              <a:grpSpLocks/>
            </p:cNvGrpSpPr>
            <p:nvPr/>
          </p:nvGrpSpPr>
          <p:grpSpPr bwMode="auto">
            <a:xfrm>
              <a:off x="4800" y="749"/>
              <a:ext cx="1560" cy="307"/>
              <a:chOff x="5160" y="3465"/>
              <a:chExt cx="1560" cy="307"/>
            </a:xfrm>
          </p:grpSpPr>
          <p:sp>
            <p:nvSpPr>
              <p:cNvPr id="86083" name="Text Box 67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A’s address</a:t>
                </a:r>
              </a:p>
            </p:txBody>
          </p:sp>
          <p:sp>
            <p:nvSpPr>
              <p:cNvPr id="86084" name="Text Box 68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[0]</a:t>
                </a:r>
              </a:p>
            </p:txBody>
          </p:sp>
        </p:grpSp>
        <p:grpSp>
          <p:nvGrpSpPr>
            <p:cNvPr id="86085" name="Group 69"/>
            <p:cNvGrpSpPr>
              <a:grpSpLocks/>
            </p:cNvGrpSpPr>
            <p:nvPr/>
          </p:nvGrpSpPr>
          <p:grpSpPr bwMode="auto">
            <a:xfrm>
              <a:off x="4801" y="1055"/>
              <a:ext cx="1560" cy="307"/>
              <a:chOff x="5160" y="3465"/>
              <a:chExt cx="1560" cy="307"/>
            </a:xfrm>
          </p:grpSpPr>
          <p:sp>
            <p:nvSpPr>
              <p:cNvPr id="86086" name="Text Box 70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B’s address</a:t>
                </a:r>
              </a:p>
            </p:txBody>
          </p:sp>
          <p:sp>
            <p:nvSpPr>
              <p:cNvPr id="86087" name="Text Box 71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[1]</a:t>
                </a:r>
              </a:p>
            </p:txBody>
          </p:sp>
        </p:grpSp>
        <p:grpSp>
          <p:nvGrpSpPr>
            <p:cNvPr id="86088" name="Group 72"/>
            <p:cNvGrpSpPr>
              <a:grpSpLocks/>
            </p:cNvGrpSpPr>
            <p:nvPr/>
          </p:nvGrpSpPr>
          <p:grpSpPr bwMode="auto">
            <a:xfrm>
              <a:off x="4800" y="1340"/>
              <a:ext cx="1560" cy="307"/>
              <a:chOff x="5160" y="3465"/>
              <a:chExt cx="1560" cy="307"/>
            </a:xfrm>
          </p:grpSpPr>
          <p:sp>
            <p:nvSpPr>
              <p:cNvPr id="86089" name="Text Box 73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C’s address</a:t>
                </a:r>
              </a:p>
            </p:txBody>
          </p:sp>
          <p:sp>
            <p:nvSpPr>
              <p:cNvPr id="86090" name="Text Box 74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[2]</a:t>
                </a:r>
              </a:p>
            </p:txBody>
          </p:sp>
        </p:grpSp>
        <p:grpSp>
          <p:nvGrpSpPr>
            <p:cNvPr id="86091" name="Group 75"/>
            <p:cNvGrpSpPr>
              <a:grpSpLocks/>
            </p:cNvGrpSpPr>
            <p:nvPr/>
          </p:nvGrpSpPr>
          <p:grpSpPr bwMode="auto">
            <a:xfrm>
              <a:off x="4801" y="1635"/>
              <a:ext cx="1560" cy="308"/>
              <a:chOff x="5160" y="3465"/>
              <a:chExt cx="1560" cy="307"/>
            </a:xfrm>
          </p:grpSpPr>
          <p:sp>
            <p:nvSpPr>
              <p:cNvPr id="86092" name="Text Box 76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D’s address</a:t>
                </a:r>
              </a:p>
            </p:txBody>
          </p:sp>
          <p:sp>
            <p:nvSpPr>
              <p:cNvPr id="86093" name="Text Box 77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[3]</a:t>
                </a:r>
              </a:p>
            </p:txBody>
          </p:sp>
        </p:grpSp>
        <p:grpSp>
          <p:nvGrpSpPr>
            <p:cNvPr id="86094" name="Group 78"/>
            <p:cNvGrpSpPr>
              <a:grpSpLocks/>
            </p:cNvGrpSpPr>
            <p:nvPr/>
          </p:nvGrpSpPr>
          <p:grpSpPr bwMode="auto">
            <a:xfrm>
              <a:off x="4800" y="1931"/>
              <a:ext cx="1560" cy="308"/>
              <a:chOff x="5160" y="3465"/>
              <a:chExt cx="1560" cy="307"/>
            </a:xfrm>
          </p:grpSpPr>
          <p:sp>
            <p:nvSpPr>
              <p:cNvPr id="86095" name="Text Box 79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E’s address</a:t>
                </a:r>
              </a:p>
            </p:txBody>
          </p:sp>
          <p:sp>
            <p:nvSpPr>
              <p:cNvPr id="86096" name="Text Box 80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[4]</a:t>
                </a:r>
              </a:p>
            </p:txBody>
          </p:sp>
        </p:grpSp>
        <p:grpSp>
          <p:nvGrpSpPr>
            <p:cNvPr id="86097" name="Group 81"/>
            <p:cNvGrpSpPr>
              <a:grpSpLocks/>
            </p:cNvGrpSpPr>
            <p:nvPr/>
          </p:nvGrpSpPr>
          <p:grpSpPr bwMode="auto">
            <a:xfrm>
              <a:off x="4800" y="2240"/>
              <a:ext cx="1560" cy="308"/>
              <a:chOff x="5160" y="3465"/>
              <a:chExt cx="1560" cy="307"/>
            </a:xfrm>
          </p:grpSpPr>
          <p:sp>
            <p:nvSpPr>
              <p:cNvPr id="86098" name="Text Box 82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F’s address</a:t>
                </a:r>
              </a:p>
            </p:txBody>
          </p:sp>
          <p:sp>
            <p:nvSpPr>
              <p:cNvPr id="86099" name="Text Box 83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[5]</a:t>
                </a:r>
              </a:p>
            </p:txBody>
          </p:sp>
        </p:grpSp>
        <p:grpSp>
          <p:nvGrpSpPr>
            <p:cNvPr id="86100" name="Group 84"/>
            <p:cNvGrpSpPr>
              <a:grpSpLocks/>
            </p:cNvGrpSpPr>
            <p:nvPr/>
          </p:nvGrpSpPr>
          <p:grpSpPr bwMode="auto">
            <a:xfrm>
              <a:off x="4801" y="2548"/>
              <a:ext cx="1560" cy="308"/>
              <a:chOff x="5160" y="3465"/>
              <a:chExt cx="1560" cy="307"/>
            </a:xfrm>
          </p:grpSpPr>
          <p:sp>
            <p:nvSpPr>
              <p:cNvPr id="86101" name="Text Box 85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G’s address</a:t>
                </a:r>
              </a:p>
            </p:txBody>
          </p:sp>
          <p:sp>
            <p:nvSpPr>
              <p:cNvPr id="86102" name="Text Box 86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[6]</a:t>
                </a:r>
              </a:p>
            </p:txBody>
          </p:sp>
        </p:grpSp>
        <p:grpSp>
          <p:nvGrpSpPr>
            <p:cNvPr id="86103" name="Group 87"/>
            <p:cNvGrpSpPr>
              <a:grpSpLocks/>
            </p:cNvGrpSpPr>
            <p:nvPr/>
          </p:nvGrpSpPr>
          <p:grpSpPr bwMode="auto">
            <a:xfrm>
              <a:off x="4801" y="2857"/>
              <a:ext cx="1560" cy="308"/>
              <a:chOff x="5160" y="3465"/>
              <a:chExt cx="1560" cy="307"/>
            </a:xfrm>
          </p:grpSpPr>
          <p:sp>
            <p:nvSpPr>
              <p:cNvPr id="86104" name="Text Box 88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05" name="Text Box 89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[7]</a:t>
                </a:r>
              </a:p>
            </p:txBody>
          </p:sp>
        </p:grpSp>
        <p:grpSp>
          <p:nvGrpSpPr>
            <p:cNvPr id="86106" name="Group 90"/>
            <p:cNvGrpSpPr>
              <a:grpSpLocks/>
            </p:cNvGrpSpPr>
            <p:nvPr/>
          </p:nvGrpSpPr>
          <p:grpSpPr bwMode="auto">
            <a:xfrm>
              <a:off x="4676" y="3526"/>
              <a:ext cx="1672" cy="308"/>
              <a:chOff x="4676" y="3526"/>
              <a:chExt cx="1672" cy="308"/>
            </a:xfrm>
          </p:grpSpPr>
          <p:sp>
            <p:nvSpPr>
              <p:cNvPr id="86107" name="Text Box 91"/>
              <p:cNvSpPr txBox="1">
                <a:spLocks noChangeArrowheads="1"/>
              </p:cNvSpPr>
              <p:nvPr/>
            </p:nvSpPr>
            <p:spPr bwMode="auto">
              <a:xfrm>
                <a:off x="5442" y="3526"/>
                <a:ext cx="906" cy="30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08" name="Text Box 92"/>
              <p:cNvSpPr txBox="1">
                <a:spLocks noChangeArrowheads="1"/>
              </p:cNvSpPr>
              <p:nvPr/>
            </p:nvSpPr>
            <p:spPr bwMode="auto">
              <a:xfrm>
                <a:off x="4676" y="3526"/>
                <a:ext cx="712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[n-1]</a:t>
                </a:r>
              </a:p>
            </p:txBody>
          </p:sp>
        </p:grpSp>
      </p:grpSp>
      <p:grpSp>
        <p:nvGrpSpPr>
          <p:cNvPr id="86109" name="Group 93"/>
          <p:cNvGrpSpPr>
            <a:grpSpLocks/>
          </p:cNvGrpSpPr>
          <p:nvPr/>
        </p:nvGrpSpPr>
        <p:grpSpPr bwMode="auto">
          <a:xfrm>
            <a:off x="2444750" y="4032250"/>
            <a:ext cx="1643063" cy="2284413"/>
            <a:chOff x="4676" y="749"/>
            <a:chExt cx="1685" cy="3085"/>
          </a:xfrm>
        </p:grpSpPr>
        <p:sp>
          <p:nvSpPr>
            <p:cNvPr id="86110" name="Text Box 94"/>
            <p:cNvSpPr txBox="1">
              <a:spLocks noChangeArrowheads="1"/>
            </p:cNvSpPr>
            <p:nvPr/>
          </p:nvSpPr>
          <p:spPr bwMode="auto">
            <a:xfrm>
              <a:off x="5558" y="3100"/>
              <a:ext cx="600" cy="46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: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86111" name="Group 95"/>
            <p:cNvGrpSpPr>
              <a:grpSpLocks/>
            </p:cNvGrpSpPr>
            <p:nvPr/>
          </p:nvGrpSpPr>
          <p:grpSpPr bwMode="auto">
            <a:xfrm>
              <a:off x="4800" y="749"/>
              <a:ext cx="1560" cy="307"/>
              <a:chOff x="5160" y="3465"/>
              <a:chExt cx="1560" cy="307"/>
            </a:xfrm>
          </p:grpSpPr>
          <p:sp>
            <p:nvSpPr>
              <p:cNvPr id="86112" name="Text Box 96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A’s address</a:t>
                </a:r>
              </a:p>
            </p:txBody>
          </p:sp>
          <p:sp>
            <p:nvSpPr>
              <p:cNvPr id="86113" name="Text Box 97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[0]</a:t>
                </a:r>
              </a:p>
            </p:txBody>
          </p:sp>
        </p:grpSp>
        <p:grpSp>
          <p:nvGrpSpPr>
            <p:cNvPr id="86114" name="Group 98"/>
            <p:cNvGrpSpPr>
              <a:grpSpLocks/>
            </p:cNvGrpSpPr>
            <p:nvPr/>
          </p:nvGrpSpPr>
          <p:grpSpPr bwMode="auto">
            <a:xfrm>
              <a:off x="4801" y="1055"/>
              <a:ext cx="1560" cy="307"/>
              <a:chOff x="5160" y="3465"/>
              <a:chExt cx="1560" cy="307"/>
            </a:xfrm>
          </p:grpSpPr>
          <p:sp>
            <p:nvSpPr>
              <p:cNvPr id="86115" name="Text Box 99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16" name="Text Box 100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[1]</a:t>
                </a:r>
              </a:p>
            </p:txBody>
          </p:sp>
        </p:grpSp>
        <p:grpSp>
          <p:nvGrpSpPr>
            <p:cNvPr id="86117" name="Group 101"/>
            <p:cNvGrpSpPr>
              <a:grpSpLocks/>
            </p:cNvGrpSpPr>
            <p:nvPr/>
          </p:nvGrpSpPr>
          <p:grpSpPr bwMode="auto">
            <a:xfrm>
              <a:off x="4800" y="1340"/>
              <a:ext cx="1560" cy="307"/>
              <a:chOff x="5160" y="3465"/>
              <a:chExt cx="1560" cy="307"/>
            </a:xfrm>
          </p:grpSpPr>
          <p:sp>
            <p:nvSpPr>
              <p:cNvPr id="86118" name="Text Box 102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B’s address</a:t>
                </a:r>
              </a:p>
            </p:txBody>
          </p:sp>
          <p:sp>
            <p:nvSpPr>
              <p:cNvPr id="86119" name="Text Box 103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[2]</a:t>
                </a:r>
              </a:p>
            </p:txBody>
          </p:sp>
        </p:grpSp>
        <p:grpSp>
          <p:nvGrpSpPr>
            <p:cNvPr id="86120" name="Group 104"/>
            <p:cNvGrpSpPr>
              <a:grpSpLocks/>
            </p:cNvGrpSpPr>
            <p:nvPr/>
          </p:nvGrpSpPr>
          <p:grpSpPr bwMode="auto">
            <a:xfrm>
              <a:off x="4801" y="1635"/>
              <a:ext cx="1560" cy="308"/>
              <a:chOff x="5160" y="3465"/>
              <a:chExt cx="1560" cy="307"/>
            </a:xfrm>
          </p:grpSpPr>
          <p:sp>
            <p:nvSpPr>
              <p:cNvPr id="86121" name="Text Box 105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22" name="Text Box 106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[3]</a:t>
                </a:r>
              </a:p>
            </p:txBody>
          </p:sp>
        </p:grpSp>
        <p:grpSp>
          <p:nvGrpSpPr>
            <p:cNvPr id="86123" name="Group 107"/>
            <p:cNvGrpSpPr>
              <a:grpSpLocks/>
            </p:cNvGrpSpPr>
            <p:nvPr/>
          </p:nvGrpSpPr>
          <p:grpSpPr bwMode="auto">
            <a:xfrm>
              <a:off x="4800" y="1931"/>
              <a:ext cx="1560" cy="308"/>
              <a:chOff x="5160" y="3465"/>
              <a:chExt cx="1560" cy="307"/>
            </a:xfrm>
          </p:grpSpPr>
          <p:sp>
            <p:nvSpPr>
              <p:cNvPr id="86124" name="Text Box 108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25" name="Text Box 109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[4]</a:t>
                </a:r>
              </a:p>
            </p:txBody>
          </p:sp>
        </p:grpSp>
        <p:grpSp>
          <p:nvGrpSpPr>
            <p:cNvPr id="86126" name="Group 110"/>
            <p:cNvGrpSpPr>
              <a:grpSpLocks/>
            </p:cNvGrpSpPr>
            <p:nvPr/>
          </p:nvGrpSpPr>
          <p:grpSpPr bwMode="auto">
            <a:xfrm>
              <a:off x="4800" y="2240"/>
              <a:ext cx="1560" cy="308"/>
              <a:chOff x="5160" y="3465"/>
              <a:chExt cx="1560" cy="307"/>
            </a:xfrm>
          </p:grpSpPr>
          <p:sp>
            <p:nvSpPr>
              <p:cNvPr id="86127" name="Text Box 111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28" name="Text Box 112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[5]</a:t>
                </a:r>
              </a:p>
            </p:txBody>
          </p:sp>
        </p:grpSp>
        <p:grpSp>
          <p:nvGrpSpPr>
            <p:cNvPr id="86129" name="Group 113"/>
            <p:cNvGrpSpPr>
              <a:grpSpLocks/>
            </p:cNvGrpSpPr>
            <p:nvPr/>
          </p:nvGrpSpPr>
          <p:grpSpPr bwMode="auto">
            <a:xfrm>
              <a:off x="4801" y="2548"/>
              <a:ext cx="1560" cy="308"/>
              <a:chOff x="5160" y="3465"/>
              <a:chExt cx="1560" cy="307"/>
            </a:xfrm>
          </p:grpSpPr>
          <p:sp>
            <p:nvSpPr>
              <p:cNvPr id="86130" name="Text Box 114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C’s address  null</a:t>
                </a:r>
              </a:p>
            </p:txBody>
          </p:sp>
          <p:sp>
            <p:nvSpPr>
              <p:cNvPr id="86131" name="Text Box 115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[6]</a:t>
                </a:r>
              </a:p>
            </p:txBody>
          </p:sp>
        </p:grpSp>
        <p:grpSp>
          <p:nvGrpSpPr>
            <p:cNvPr id="86132" name="Group 116"/>
            <p:cNvGrpSpPr>
              <a:grpSpLocks/>
            </p:cNvGrpSpPr>
            <p:nvPr/>
          </p:nvGrpSpPr>
          <p:grpSpPr bwMode="auto">
            <a:xfrm>
              <a:off x="4801" y="2857"/>
              <a:ext cx="1560" cy="308"/>
              <a:chOff x="5160" y="3465"/>
              <a:chExt cx="1560" cy="307"/>
            </a:xfrm>
          </p:grpSpPr>
          <p:sp>
            <p:nvSpPr>
              <p:cNvPr id="86133" name="Text Box 117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34" name="Text Box 118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[7]</a:t>
                </a:r>
              </a:p>
            </p:txBody>
          </p:sp>
        </p:grpSp>
        <p:grpSp>
          <p:nvGrpSpPr>
            <p:cNvPr id="86135" name="Group 119"/>
            <p:cNvGrpSpPr>
              <a:grpSpLocks/>
            </p:cNvGrpSpPr>
            <p:nvPr/>
          </p:nvGrpSpPr>
          <p:grpSpPr bwMode="auto">
            <a:xfrm>
              <a:off x="4676" y="3526"/>
              <a:ext cx="1672" cy="308"/>
              <a:chOff x="4676" y="3526"/>
              <a:chExt cx="1672" cy="308"/>
            </a:xfrm>
          </p:grpSpPr>
          <p:sp>
            <p:nvSpPr>
              <p:cNvPr id="86136" name="Text Box 120"/>
              <p:cNvSpPr txBox="1">
                <a:spLocks noChangeArrowheads="1"/>
              </p:cNvSpPr>
              <p:nvPr/>
            </p:nvSpPr>
            <p:spPr bwMode="auto">
              <a:xfrm>
                <a:off x="5442" y="3526"/>
                <a:ext cx="906" cy="30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37" name="Text Box 121"/>
              <p:cNvSpPr txBox="1">
                <a:spLocks noChangeArrowheads="1"/>
              </p:cNvSpPr>
              <p:nvPr/>
            </p:nvSpPr>
            <p:spPr bwMode="auto">
              <a:xfrm>
                <a:off x="4676" y="3526"/>
                <a:ext cx="712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node[n-1]</a:t>
                </a:r>
              </a:p>
            </p:txBody>
          </p:sp>
        </p:grpSp>
      </p:grpSp>
      <p:grpSp>
        <p:nvGrpSpPr>
          <p:cNvPr id="86139" name="Group 123"/>
          <p:cNvGrpSpPr>
            <a:grpSpLocks/>
          </p:cNvGrpSpPr>
          <p:nvPr/>
        </p:nvGrpSpPr>
        <p:grpSpPr bwMode="auto">
          <a:xfrm>
            <a:off x="6681788" y="3995738"/>
            <a:ext cx="1716087" cy="2284412"/>
            <a:chOff x="4676" y="749"/>
            <a:chExt cx="1685" cy="3085"/>
          </a:xfrm>
        </p:grpSpPr>
        <p:sp>
          <p:nvSpPr>
            <p:cNvPr id="86140" name="Text Box 124"/>
            <p:cNvSpPr txBox="1">
              <a:spLocks noChangeArrowheads="1"/>
            </p:cNvSpPr>
            <p:nvPr/>
          </p:nvSpPr>
          <p:spPr bwMode="auto">
            <a:xfrm>
              <a:off x="5558" y="3100"/>
              <a:ext cx="600" cy="46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: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86141" name="Group 125"/>
            <p:cNvGrpSpPr>
              <a:grpSpLocks/>
            </p:cNvGrpSpPr>
            <p:nvPr/>
          </p:nvGrpSpPr>
          <p:grpSpPr bwMode="auto">
            <a:xfrm>
              <a:off x="4800" y="749"/>
              <a:ext cx="1560" cy="307"/>
              <a:chOff x="5160" y="3465"/>
              <a:chExt cx="1560" cy="307"/>
            </a:xfrm>
          </p:grpSpPr>
          <p:sp>
            <p:nvSpPr>
              <p:cNvPr id="86142" name="Text Box 126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A’s address</a:t>
                </a:r>
              </a:p>
            </p:txBody>
          </p:sp>
          <p:sp>
            <p:nvSpPr>
              <p:cNvPr id="86143" name="Text Box 127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[0]</a:t>
                </a:r>
              </a:p>
            </p:txBody>
          </p:sp>
        </p:grpSp>
        <p:grpSp>
          <p:nvGrpSpPr>
            <p:cNvPr id="86144" name="Group 128"/>
            <p:cNvGrpSpPr>
              <a:grpSpLocks/>
            </p:cNvGrpSpPr>
            <p:nvPr/>
          </p:nvGrpSpPr>
          <p:grpSpPr bwMode="auto">
            <a:xfrm>
              <a:off x="4801" y="1055"/>
              <a:ext cx="1560" cy="307"/>
              <a:chOff x="5160" y="3465"/>
              <a:chExt cx="1560" cy="307"/>
            </a:xfrm>
          </p:grpSpPr>
          <p:sp>
            <p:nvSpPr>
              <p:cNvPr id="86145" name="Text Box 129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B’s address</a:t>
                </a:r>
              </a:p>
            </p:txBody>
          </p:sp>
          <p:sp>
            <p:nvSpPr>
              <p:cNvPr id="86146" name="Text Box 130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[1]</a:t>
                </a:r>
              </a:p>
            </p:txBody>
          </p:sp>
        </p:grpSp>
        <p:grpSp>
          <p:nvGrpSpPr>
            <p:cNvPr id="86147" name="Group 131"/>
            <p:cNvGrpSpPr>
              <a:grpSpLocks/>
            </p:cNvGrpSpPr>
            <p:nvPr/>
          </p:nvGrpSpPr>
          <p:grpSpPr bwMode="auto">
            <a:xfrm>
              <a:off x="4800" y="1340"/>
              <a:ext cx="1560" cy="307"/>
              <a:chOff x="5160" y="3465"/>
              <a:chExt cx="1560" cy="307"/>
            </a:xfrm>
          </p:grpSpPr>
          <p:sp>
            <p:nvSpPr>
              <p:cNvPr id="86148" name="Text Box 132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49" name="Text Box 133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[2]</a:t>
                </a:r>
              </a:p>
            </p:txBody>
          </p:sp>
        </p:grpSp>
        <p:grpSp>
          <p:nvGrpSpPr>
            <p:cNvPr id="86150" name="Group 134"/>
            <p:cNvGrpSpPr>
              <a:grpSpLocks/>
            </p:cNvGrpSpPr>
            <p:nvPr/>
          </p:nvGrpSpPr>
          <p:grpSpPr bwMode="auto">
            <a:xfrm>
              <a:off x="4801" y="1635"/>
              <a:ext cx="1560" cy="308"/>
              <a:chOff x="5160" y="3465"/>
              <a:chExt cx="1560" cy="307"/>
            </a:xfrm>
          </p:grpSpPr>
          <p:sp>
            <p:nvSpPr>
              <p:cNvPr id="86151" name="Text Box 135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C’s address</a:t>
                </a:r>
              </a:p>
            </p:txBody>
          </p:sp>
          <p:sp>
            <p:nvSpPr>
              <p:cNvPr id="86152" name="Text Box 136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3]</a:t>
                </a:r>
              </a:p>
            </p:txBody>
          </p:sp>
        </p:grpSp>
        <p:grpSp>
          <p:nvGrpSpPr>
            <p:cNvPr id="86153" name="Group 137"/>
            <p:cNvGrpSpPr>
              <a:grpSpLocks/>
            </p:cNvGrpSpPr>
            <p:nvPr/>
          </p:nvGrpSpPr>
          <p:grpSpPr bwMode="auto">
            <a:xfrm>
              <a:off x="4800" y="1931"/>
              <a:ext cx="1560" cy="308"/>
              <a:chOff x="5160" y="3465"/>
              <a:chExt cx="1560" cy="307"/>
            </a:xfrm>
          </p:grpSpPr>
          <p:sp>
            <p:nvSpPr>
              <p:cNvPr id="86154" name="Text Box 138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55" name="Text Box 139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[4]</a:t>
                </a:r>
              </a:p>
            </p:txBody>
          </p:sp>
        </p:grpSp>
        <p:grpSp>
          <p:nvGrpSpPr>
            <p:cNvPr id="86156" name="Group 140"/>
            <p:cNvGrpSpPr>
              <a:grpSpLocks/>
            </p:cNvGrpSpPr>
            <p:nvPr/>
          </p:nvGrpSpPr>
          <p:grpSpPr bwMode="auto">
            <a:xfrm>
              <a:off x="4800" y="2240"/>
              <a:ext cx="1560" cy="308"/>
              <a:chOff x="5160" y="3465"/>
              <a:chExt cx="1560" cy="307"/>
            </a:xfrm>
          </p:grpSpPr>
          <p:sp>
            <p:nvSpPr>
              <p:cNvPr id="86157" name="Text Box 141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58" name="Text Box 142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[5]</a:t>
                </a:r>
              </a:p>
            </p:txBody>
          </p:sp>
        </p:grpSp>
        <p:grpSp>
          <p:nvGrpSpPr>
            <p:cNvPr id="86159" name="Group 143"/>
            <p:cNvGrpSpPr>
              <a:grpSpLocks/>
            </p:cNvGrpSpPr>
            <p:nvPr/>
          </p:nvGrpSpPr>
          <p:grpSpPr bwMode="auto">
            <a:xfrm>
              <a:off x="4801" y="2548"/>
              <a:ext cx="1560" cy="308"/>
              <a:chOff x="5160" y="3465"/>
              <a:chExt cx="1560" cy="307"/>
            </a:xfrm>
          </p:grpSpPr>
          <p:sp>
            <p:nvSpPr>
              <p:cNvPr id="86160" name="Text Box 144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61" name="Text Box 145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[6]</a:t>
                </a:r>
              </a:p>
            </p:txBody>
          </p:sp>
        </p:grpSp>
        <p:grpSp>
          <p:nvGrpSpPr>
            <p:cNvPr id="86162" name="Group 146"/>
            <p:cNvGrpSpPr>
              <a:grpSpLocks/>
            </p:cNvGrpSpPr>
            <p:nvPr/>
          </p:nvGrpSpPr>
          <p:grpSpPr bwMode="auto">
            <a:xfrm>
              <a:off x="4801" y="2857"/>
              <a:ext cx="1560" cy="308"/>
              <a:chOff x="5160" y="3465"/>
              <a:chExt cx="1560" cy="307"/>
            </a:xfrm>
          </p:grpSpPr>
          <p:sp>
            <p:nvSpPr>
              <p:cNvPr id="86163" name="Text Box 147"/>
              <p:cNvSpPr txBox="1">
                <a:spLocks noChangeArrowheads="1"/>
              </p:cNvSpPr>
              <p:nvPr/>
            </p:nvSpPr>
            <p:spPr bwMode="auto">
              <a:xfrm>
                <a:off x="5814" y="3465"/>
                <a:ext cx="906" cy="3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D’s address</a:t>
                </a:r>
              </a:p>
            </p:txBody>
          </p:sp>
          <p:sp>
            <p:nvSpPr>
              <p:cNvPr id="86164" name="Text Box 148"/>
              <p:cNvSpPr txBox="1">
                <a:spLocks noChangeArrowheads="1"/>
              </p:cNvSpPr>
              <p:nvPr/>
            </p:nvSpPr>
            <p:spPr bwMode="auto">
              <a:xfrm>
                <a:off x="5160" y="3465"/>
                <a:ext cx="6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[7]</a:t>
                </a:r>
              </a:p>
            </p:txBody>
          </p:sp>
        </p:grpSp>
        <p:grpSp>
          <p:nvGrpSpPr>
            <p:cNvPr id="86165" name="Group 149"/>
            <p:cNvGrpSpPr>
              <a:grpSpLocks/>
            </p:cNvGrpSpPr>
            <p:nvPr/>
          </p:nvGrpSpPr>
          <p:grpSpPr bwMode="auto">
            <a:xfrm>
              <a:off x="4676" y="3526"/>
              <a:ext cx="1672" cy="308"/>
              <a:chOff x="4676" y="3526"/>
              <a:chExt cx="1672" cy="308"/>
            </a:xfrm>
          </p:grpSpPr>
          <p:sp>
            <p:nvSpPr>
              <p:cNvPr id="86166" name="Text Box 150"/>
              <p:cNvSpPr txBox="1">
                <a:spLocks noChangeArrowheads="1"/>
              </p:cNvSpPr>
              <p:nvPr/>
            </p:nvSpPr>
            <p:spPr bwMode="auto">
              <a:xfrm>
                <a:off x="5442" y="3526"/>
                <a:ext cx="906" cy="30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 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null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6167" name="Text Box 151"/>
              <p:cNvSpPr txBox="1">
                <a:spLocks noChangeArrowheads="1"/>
              </p:cNvSpPr>
              <p:nvPr/>
            </p:nvSpPr>
            <p:spPr bwMode="auto">
              <a:xfrm>
                <a:off x="4676" y="3526"/>
                <a:ext cx="712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data [n-1]</a:t>
                </a:r>
              </a:p>
            </p:txBody>
          </p:sp>
        </p:grpSp>
      </p:grpSp>
      <p:grpSp>
        <p:nvGrpSpPr>
          <p:cNvPr id="86168" name="Group 152"/>
          <p:cNvGrpSpPr>
            <a:grpSpLocks/>
          </p:cNvGrpSpPr>
          <p:nvPr/>
        </p:nvGrpSpPr>
        <p:grpSpPr bwMode="auto">
          <a:xfrm>
            <a:off x="844550" y="4141788"/>
            <a:ext cx="1344613" cy="1262062"/>
            <a:chOff x="3420" y="3125"/>
            <a:chExt cx="1200" cy="1236"/>
          </a:xfrm>
        </p:grpSpPr>
        <p:sp>
          <p:nvSpPr>
            <p:cNvPr id="86169" name="Oval 153"/>
            <p:cNvSpPr>
              <a:spLocks noChangeArrowheads="1"/>
            </p:cNvSpPr>
            <p:nvPr/>
          </p:nvSpPr>
          <p:spPr bwMode="auto">
            <a:xfrm>
              <a:off x="3420" y="3125"/>
              <a:ext cx="300" cy="30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A</a:t>
              </a:r>
            </a:p>
          </p:txBody>
        </p:sp>
        <p:sp>
          <p:nvSpPr>
            <p:cNvPr id="86170" name="Oval 154"/>
            <p:cNvSpPr>
              <a:spLocks noChangeArrowheads="1"/>
            </p:cNvSpPr>
            <p:nvPr/>
          </p:nvSpPr>
          <p:spPr bwMode="auto">
            <a:xfrm>
              <a:off x="4320" y="4051"/>
              <a:ext cx="300" cy="31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C</a:t>
              </a:r>
            </a:p>
          </p:txBody>
        </p:sp>
        <p:sp>
          <p:nvSpPr>
            <p:cNvPr id="86171" name="Oval 155"/>
            <p:cNvSpPr>
              <a:spLocks noChangeArrowheads="1"/>
            </p:cNvSpPr>
            <p:nvPr/>
          </p:nvSpPr>
          <p:spPr bwMode="auto">
            <a:xfrm>
              <a:off x="3870" y="3588"/>
              <a:ext cx="300" cy="31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B</a:t>
              </a:r>
            </a:p>
          </p:txBody>
        </p:sp>
        <p:sp>
          <p:nvSpPr>
            <p:cNvPr id="86172" name="Line 156"/>
            <p:cNvSpPr>
              <a:spLocks noChangeShapeType="1"/>
            </p:cNvSpPr>
            <p:nvPr/>
          </p:nvSpPr>
          <p:spPr bwMode="auto">
            <a:xfrm>
              <a:off x="3720" y="3434"/>
              <a:ext cx="15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173" name="Line 157"/>
            <p:cNvSpPr>
              <a:spLocks noChangeShapeType="1"/>
            </p:cNvSpPr>
            <p:nvPr/>
          </p:nvSpPr>
          <p:spPr bwMode="auto">
            <a:xfrm>
              <a:off x="4170" y="3897"/>
              <a:ext cx="15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86181" name="Group 165"/>
          <p:cNvGrpSpPr>
            <a:grpSpLocks/>
          </p:cNvGrpSpPr>
          <p:nvPr/>
        </p:nvGrpSpPr>
        <p:grpSpPr bwMode="auto">
          <a:xfrm>
            <a:off x="4983163" y="4049713"/>
            <a:ext cx="1323975" cy="1689100"/>
            <a:chOff x="3139" y="2551"/>
            <a:chExt cx="624" cy="763"/>
          </a:xfrm>
        </p:grpSpPr>
        <p:sp>
          <p:nvSpPr>
            <p:cNvPr id="86032" name="Oval 16"/>
            <p:cNvSpPr>
              <a:spLocks noChangeArrowheads="1"/>
            </p:cNvSpPr>
            <p:nvPr/>
          </p:nvSpPr>
          <p:spPr bwMode="auto">
            <a:xfrm>
              <a:off x="3596" y="2551"/>
              <a:ext cx="167" cy="144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A</a:t>
              </a:r>
            </a:p>
          </p:txBody>
        </p:sp>
        <p:sp>
          <p:nvSpPr>
            <p:cNvPr id="86033" name="Oval 17"/>
            <p:cNvSpPr>
              <a:spLocks noChangeArrowheads="1"/>
            </p:cNvSpPr>
            <p:nvPr/>
          </p:nvSpPr>
          <p:spPr bwMode="auto">
            <a:xfrm>
              <a:off x="3289" y="2978"/>
              <a:ext cx="167" cy="144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C</a:t>
              </a:r>
            </a:p>
          </p:txBody>
        </p:sp>
        <p:sp>
          <p:nvSpPr>
            <p:cNvPr id="86034" name="Oval 18"/>
            <p:cNvSpPr>
              <a:spLocks noChangeArrowheads="1"/>
            </p:cNvSpPr>
            <p:nvPr/>
          </p:nvSpPr>
          <p:spPr bwMode="auto">
            <a:xfrm>
              <a:off x="3429" y="2767"/>
              <a:ext cx="164" cy="145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B</a:t>
              </a:r>
            </a:p>
          </p:txBody>
        </p:sp>
        <p:sp>
          <p:nvSpPr>
            <p:cNvPr id="86035" name="Line 19"/>
            <p:cNvSpPr>
              <a:spLocks noChangeShapeType="1"/>
            </p:cNvSpPr>
            <p:nvPr/>
          </p:nvSpPr>
          <p:spPr bwMode="auto">
            <a:xfrm flipH="1">
              <a:off x="3547" y="2684"/>
              <a:ext cx="91" cy="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174" name="Oval 158"/>
            <p:cNvSpPr>
              <a:spLocks noChangeArrowheads="1"/>
            </p:cNvSpPr>
            <p:nvPr/>
          </p:nvSpPr>
          <p:spPr bwMode="auto">
            <a:xfrm>
              <a:off x="3139" y="3170"/>
              <a:ext cx="167" cy="144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D</a:t>
              </a:r>
            </a:p>
          </p:txBody>
        </p:sp>
        <p:sp>
          <p:nvSpPr>
            <p:cNvPr id="86175" name="Line 159"/>
            <p:cNvSpPr>
              <a:spLocks noChangeShapeType="1"/>
            </p:cNvSpPr>
            <p:nvPr/>
          </p:nvSpPr>
          <p:spPr bwMode="auto">
            <a:xfrm flipH="1">
              <a:off x="3398" y="2906"/>
              <a:ext cx="76" cy="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6176" name="Line 160"/>
            <p:cNvSpPr>
              <a:spLocks noChangeShapeType="1"/>
            </p:cNvSpPr>
            <p:nvPr/>
          </p:nvSpPr>
          <p:spPr bwMode="auto">
            <a:xfrm flipH="1">
              <a:off x="3255" y="3098"/>
              <a:ext cx="69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86179" name="Line 163"/>
          <p:cNvSpPr>
            <a:spLocks noChangeShapeType="1"/>
          </p:cNvSpPr>
          <p:nvPr/>
        </p:nvSpPr>
        <p:spPr bwMode="auto">
          <a:xfrm flipV="1">
            <a:off x="4325938" y="1203325"/>
            <a:ext cx="9525" cy="5300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6180" name="Line 164"/>
          <p:cNvSpPr>
            <a:spLocks noChangeShapeType="1"/>
          </p:cNvSpPr>
          <p:nvPr/>
        </p:nvSpPr>
        <p:spPr bwMode="auto">
          <a:xfrm>
            <a:off x="973138" y="3851275"/>
            <a:ext cx="718661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946569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267957" y="166254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General Tree</a:t>
            </a:r>
            <a:r>
              <a:rPr lang="en-US" dirty="0"/>
              <a:t> | Traversals</a:t>
            </a:r>
            <a:endParaRPr dirty="0"/>
          </a:p>
        </p:txBody>
      </p:sp>
      <p:sp>
        <p:nvSpPr>
          <p:cNvPr id="129" name="FIGURE 24-13 The visitation order of two traversals of a general tree"/>
          <p:cNvSpPr txBox="1">
            <a:spLocks noGrp="1"/>
          </p:cNvSpPr>
          <p:nvPr>
            <p:ph type="body" sz="quarter" idx="1"/>
          </p:nvPr>
        </p:nvSpPr>
        <p:spPr>
          <a:xfrm>
            <a:off x="312510" y="5529546"/>
            <a:ext cx="8229601" cy="47363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38911">
              <a:defRPr sz="2112"/>
            </a:lvl1pPr>
          </a:lstStyle>
          <a:p>
            <a:r>
              <a:rPr sz="2000" b="0" dirty="0"/>
              <a:t>The visitation order of two traversals of a general tree</a:t>
            </a:r>
          </a:p>
        </p:txBody>
      </p:sp>
      <p:pic>
        <p:nvPicPr>
          <p:cNvPr id="130" name="A diagram illustrates pre order and post order traversal of a general tree. Preorder traversal" descr="A diagram illustrates pre order and post order traversal of a general tree. Preorder traversal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484957"/>
            <a:ext cx="4177876" cy="353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A diagram illustrates pre order and post order traversal of a general tree.Post order traversal." descr="A diagram illustrates pre order and post order traversal of a general tree.Post order traversal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3066" y="1484957"/>
            <a:ext cx="4148456" cy="3530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951574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258233" y="178130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General Tree</a:t>
            </a:r>
            <a:r>
              <a:rPr lang="en-US" dirty="0"/>
              <a:t> | Traversals</a:t>
            </a:r>
            <a:endParaRPr dirty="0"/>
          </a:p>
        </p:txBody>
      </p:sp>
      <p:sp>
        <p:nvSpPr>
          <p:cNvPr id="126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00049" y="1104404"/>
            <a:ext cx="8229601" cy="4840583"/>
          </a:xfrm>
          <a:prstGeom prst="rect">
            <a:avLst/>
          </a:prstGeom>
        </p:spPr>
        <p:txBody>
          <a:bodyPr/>
          <a:lstStyle/>
          <a:p>
            <a:r>
              <a:rPr dirty="0"/>
              <a:t>Types of traversals for general tree</a:t>
            </a:r>
          </a:p>
          <a:p>
            <a:pPr lvl="1"/>
            <a:r>
              <a:rPr sz="2000" dirty="0"/>
              <a:t>Pre</a:t>
            </a:r>
            <a:r>
              <a:rPr lang="en-US" sz="2000" dirty="0"/>
              <a:t>-</a:t>
            </a:r>
            <a:r>
              <a:rPr sz="2000" dirty="0"/>
              <a:t>order</a:t>
            </a:r>
          </a:p>
          <a:p>
            <a:pPr lvl="1"/>
            <a:r>
              <a:rPr sz="2000" dirty="0"/>
              <a:t>Post</a:t>
            </a:r>
            <a:r>
              <a:rPr lang="en-US" sz="2000" dirty="0"/>
              <a:t>-</a:t>
            </a:r>
            <a:r>
              <a:rPr sz="2000" dirty="0"/>
              <a:t>order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Level-order</a:t>
            </a:r>
            <a:endParaRPr sz="2000" dirty="0">
              <a:solidFill>
                <a:srgbClr val="7030A0"/>
              </a:solidFill>
            </a:endParaRPr>
          </a:p>
          <a:p>
            <a:r>
              <a:rPr dirty="0"/>
              <a:t>Not suited for general tree traversal</a:t>
            </a:r>
          </a:p>
          <a:p>
            <a:pPr lvl="1"/>
            <a:r>
              <a:rPr sz="2000" dirty="0"/>
              <a:t>In</a:t>
            </a:r>
            <a:r>
              <a:rPr lang="en-US" sz="2000" dirty="0"/>
              <a:t>-</a:t>
            </a:r>
            <a:r>
              <a:rPr sz="2000" dirty="0"/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6256931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>
            <a:spLocks noGrp="1"/>
          </p:cNvSpPr>
          <p:nvPr>
            <p:ph type="title"/>
          </p:nvPr>
        </p:nvSpPr>
        <p:spPr>
          <a:xfrm>
            <a:off x="249435" y="173758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Hierarchical Organizations</a:t>
            </a:r>
            <a:r>
              <a:rPr lang="en-US" dirty="0"/>
              <a:t> </a:t>
            </a:r>
            <a:r>
              <a:rPr lang="en-US" sz="3600" dirty="0"/>
              <a:t>(2 of 2)</a:t>
            </a:r>
            <a:endParaRPr dirty="0"/>
          </a:p>
        </p:txBody>
      </p:sp>
      <p:sp>
        <p:nvSpPr>
          <p:cNvPr id="62" name="FIGURE 24-4 Computer files organized into folders"/>
          <p:cNvSpPr txBox="1">
            <a:spLocks noGrp="1"/>
          </p:cNvSpPr>
          <p:nvPr>
            <p:ph type="body" sz="quarter" idx="1"/>
          </p:nvPr>
        </p:nvSpPr>
        <p:spPr>
          <a:xfrm>
            <a:off x="457200" y="5657255"/>
            <a:ext cx="8229600" cy="581001"/>
          </a:xfrm>
          <a:prstGeom prst="rect">
            <a:avLst/>
          </a:prstGeom>
        </p:spPr>
        <p:txBody>
          <a:bodyPr>
            <a:noAutofit/>
          </a:bodyPr>
          <a:lstStyle>
            <a:lvl1pPr defTabSz="594359">
              <a:defRPr sz="2859"/>
            </a:lvl1pPr>
          </a:lstStyle>
          <a:p>
            <a:r>
              <a:rPr sz="1800" b="0" dirty="0"/>
              <a:t>Computer files organized into folders</a:t>
            </a:r>
          </a:p>
        </p:txBody>
      </p:sp>
      <p:pic>
        <p:nvPicPr>
          <p:cNvPr id="63" name="Hierarchical chart of organized computer file folders. &#10;&#10;Picture 2" descr="Hierarchical chart of organized computer file folders. 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1155334"/>
            <a:ext cx="8534400" cy="4328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>
            <a:spLocks noGrp="1"/>
          </p:cNvSpPr>
          <p:nvPr>
            <p:ph type="title"/>
          </p:nvPr>
        </p:nvSpPr>
        <p:spPr>
          <a:xfrm>
            <a:off x="249435" y="180599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Representing General Trees</a:t>
            </a:r>
          </a:p>
        </p:txBody>
      </p:sp>
      <p:sp>
        <p:nvSpPr>
          <p:cNvPr id="171" name="FIGURE 25-9 A general tree and two views of an equivalent binary tree"/>
          <p:cNvSpPr txBox="1">
            <a:spLocks noGrp="1"/>
          </p:cNvSpPr>
          <p:nvPr>
            <p:ph type="body" sz="quarter" idx="1"/>
          </p:nvPr>
        </p:nvSpPr>
        <p:spPr>
          <a:xfrm>
            <a:off x="457200" y="5712280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429768">
              <a:defRPr sz="2068"/>
            </a:lvl1pPr>
          </a:lstStyle>
          <a:p>
            <a:r>
              <a:rPr sz="2000" b="0" dirty="0"/>
              <a:t>A general tree and two views of an equivalent binary tree</a:t>
            </a:r>
          </a:p>
        </p:txBody>
      </p:sp>
      <p:pic>
        <p:nvPicPr>
          <p:cNvPr id="172" name="A diagram illustrates a general tree, an equivalent binary tree, and the same binary tree in a conventional form.&#10;&#10;Picture 2" descr="A diagram illustrates a general tree, an equivalent binary tree, and the same binary tree in a conventional form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656181"/>
            <a:ext cx="3463315" cy="2134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A diagram illustrates a general tree, an equivalent binary tree, and the same binary tree in a conventional form.&#10;&#10;Picture 2" descr="A diagram illustrates a general tree, an equivalent binary tree, and the same binary tree in a conventional form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7874" y="1679780"/>
            <a:ext cx="2849230" cy="2134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 diagram illustrates a general tree, an equivalent binary tree, and the same binary tree in a conventional form.&#10;&#10;Picture 2" descr="A diagram illustrates a general tree, an equivalent binary tree, and the same binary tree in a conventional form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03354" y="1704293"/>
            <a:ext cx="2056633" cy="37019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026084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4"/>
          <p:cNvSpPr txBox="1">
            <a:spLocks noGrp="1"/>
          </p:cNvSpPr>
          <p:nvPr>
            <p:ph type="title"/>
          </p:nvPr>
        </p:nvSpPr>
        <p:spPr>
          <a:xfrm>
            <a:off x="258233" y="96970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More on General Trees</a:t>
            </a:r>
          </a:p>
        </p:txBody>
      </p:sp>
      <p:sp>
        <p:nvSpPr>
          <p:cNvPr id="216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400049" y="1092200"/>
            <a:ext cx="8229601" cy="4852788"/>
          </a:xfrm>
          <a:prstGeom prst="rect">
            <a:avLst/>
          </a:prstGeom>
        </p:spPr>
        <p:txBody>
          <a:bodyPr/>
          <a:lstStyle/>
          <a:p>
            <a:r>
              <a:rPr dirty="0"/>
              <a:t>Parse tree</a:t>
            </a:r>
          </a:p>
          <a:p>
            <a:pPr lvl="1"/>
            <a:r>
              <a:rPr dirty="0"/>
              <a:t> </a:t>
            </a:r>
            <a:r>
              <a:rPr sz="2000" dirty="0"/>
              <a:t>Check syntax of a string for valid algebraic expression</a:t>
            </a:r>
          </a:p>
          <a:p>
            <a:pPr lvl="1"/>
            <a:r>
              <a:rPr sz="2000" dirty="0"/>
              <a:t>If valid can be expressed as a parse tree</a:t>
            </a:r>
          </a:p>
          <a:p>
            <a:r>
              <a:rPr dirty="0"/>
              <a:t>Parse tree must be a general tree</a:t>
            </a:r>
          </a:p>
          <a:p>
            <a:pPr lvl="1"/>
            <a:r>
              <a:rPr sz="2000" dirty="0"/>
              <a:t>So it can accommodate any expression</a:t>
            </a:r>
          </a:p>
          <a:p>
            <a:r>
              <a:rPr dirty="0"/>
              <a:t>Compilers use parse trees</a:t>
            </a:r>
          </a:p>
          <a:p>
            <a:pPr lvl="1"/>
            <a:r>
              <a:rPr sz="2000" dirty="0"/>
              <a:t>Check syntax, produce code</a:t>
            </a:r>
          </a:p>
        </p:txBody>
      </p:sp>
    </p:spTree>
    <p:extLst>
      <p:ext uri="{BB962C8B-B14F-4D97-AF65-F5344CB8AC3E}">
        <p14:creationId xmlns:p14="http://schemas.microsoft.com/office/powerpoint/2010/main" val="20728864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Parse Tree for an Equation</a:t>
            </a:r>
          </a:p>
        </p:txBody>
      </p:sp>
      <p:sp>
        <p:nvSpPr>
          <p:cNvPr id="219" name="FIGURE 24-22 A parse tree for the algebraic expression a * (b + c)"/>
          <p:cNvSpPr txBox="1">
            <a:spLocks noGrp="1"/>
          </p:cNvSpPr>
          <p:nvPr>
            <p:ph type="body" sz="quarter" idx="1"/>
          </p:nvPr>
        </p:nvSpPr>
        <p:spPr>
          <a:xfrm>
            <a:off x="457200" y="5759684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defRPr sz="2024"/>
            </a:pPr>
            <a:r>
              <a:rPr sz="2000" b="0" dirty="0"/>
              <a:t>A parse tree for the algebraic expression </a:t>
            </a:r>
            <a:r>
              <a:rPr sz="2000" b="0" dirty="0">
                <a:latin typeface="Courier New"/>
                <a:ea typeface="Courier New"/>
                <a:cs typeface="Courier New"/>
                <a:sym typeface="Courier New"/>
              </a:rPr>
              <a:t>a * (b + c)</a:t>
            </a:r>
          </a:p>
        </p:txBody>
      </p:sp>
      <p:pic>
        <p:nvPicPr>
          <p:cNvPr id="220" name="A tree diagram explains an expression a asterisk left parenthesis b + c right parenthesis.&#10;&#10;Picture 2" descr="A tree diagram explains an expression a asterisk left parenthesis b + c right parenthesi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7220" y="934409"/>
            <a:ext cx="4277762" cy="49891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998328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Parse Tree for a Game</a:t>
            </a:r>
          </a:p>
        </p:txBody>
      </p:sp>
      <p:sp>
        <p:nvSpPr>
          <p:cNvPr id="223" name="FIGURE 24-23 A portion of a game tree for tic-tac-toe"/>
          <p:cNvSpPr txBox="1">
            <a:spLocks noGrp="1"/>
          </p:cNvSpPr>
          <p:nvPr>
            <p:ph type="body" sz="quarter" idx="1"/>
          </p:nvPr>
        </p:nvSpPr>
        <p:spPr>
          <a:xfrm>
            <a:off x="457200" y="5722879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566927">
              <a:defRPr sz="2728"/>
            </a:lvl1pPr>
          </a:lstStyle>
          <a:p>
            <a:r>
              <a:rPr sz="2000" b="0" dirty="0"/>
              <a:t>A portion of a game tree for tic-tac-toe</a:t>
            </a:r>
          </a:p>
        </p:txBody>
      </p:sp>
      <p:pic>
        <p:nvPicPr>
          <p:cNvPr id="224" name="A game tree displays tic tac toe game.&#10;&#10;Picture 2" descr="A game tree displays tic tac toe gam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970" y="1135121"/>
            <a:ext cx="5461152" cy="46958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238605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xfrm>
            <a:off x="249435" y="118753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Interfaces for All Trees</a:t>
            </a:r>
          </a:p>
        </p:txBody>
      </p:sp>
      <p:sp>
        <p:nvSpPr>
          <p:cNvPr id="135" name="package TreePackage;…"/>
          <p:cNvSpPr txBox="1"/>
          <p:nvPr/>
        </p:nvSpPr>
        <p:spPr>
          <a:xfrm>
            <a:off x="611356" y="1211392"/>
            <a:ext cx="5491245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/**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An interface of basic methods for the ADT tree.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*/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interface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TreeInterface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&lt;T&gt;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{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T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getRootData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int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getHeight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int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getNumberOfNodes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boolean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isEmpty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void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clear();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}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end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TreeInterface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352517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249435" y="171167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Traversals</a:t>
            </a:r>
          </a:p>
        </p:txBody>
      </p:sp>
      <p:sp>
        <p:nvSpPr>
          <p:cNvPr id="13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587624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640079">
              <a:defRPr sz="2520"/>
            </a:lvl1pPr>
          </a:lstStyle>
          <a:p>
            <a:r>
              <a:rPr sz="2000" b="0" dirty="0"/>
              <a:t>An interface of traversal methods for a tree</a:t>
            </a:r>
          </a:p>
        </p:txBody>
      </p:sp>
      <p:sp>
        <p:nvSpPr>
          <p:cNvPr id="139" name="package TreePackage;…"/>
          <p:cNvSpPr txBox="1"/>
          <p:nvPr/>
        </p:nvSpPr>
        <p:spPr>
          <a:xfrm>
            <a:off x="729792" y="1146481"/>
            <a:ext cx="4773100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import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java.util.Iterator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;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/>
              <a:sym typeface="Menlo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/**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An interface of iterators for the ADT tree.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*/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interface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TreeIteratorInterface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&lt;T&gt;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{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Iterator&lt;T&gt;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getPreorderIterator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Iterator&lt;T&gt;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getPostorderIterator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Iterator&lt;T&gt;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getInorderIterator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Iterator&lt;T&gt;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getLevelOrderIterator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}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end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TreeIteratorInterface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1693250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Interface for Binary Trees</a:t>
            </a:r>
          </a:p>
        </p:txBody>
      </p:sp>
      <p:sp>
        <p:nvSpPr>
          <p:cNvPr id="143" name="package TreePackage;…"/>
          <p:cNvSpPr txBox="1"/>
          <p:nvPr/>
        </p:nvSpPr>
        <p:spPr>
          <a:xfrm>
            <a:off x="249435" y="985614"/>
            <a:ext cx="5869554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package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TreePackage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/>
              <a:sym typeface="Menlo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/*   An interface for the ADT binary tree.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*/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interface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&lt;T&gt;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extends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TreeInterface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&lt;T&gt;,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                                            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TreeIteratorInterface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&lt;T&gt;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{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/** Sets the data in the root of this binary tree.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     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@</a:t>
            </a: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param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rootData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 The object that is the data for the tree's root.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  */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void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setRootData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(T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rootData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/** Sets this binary tree to a new binary tree.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    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@</a:t>
            </a: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param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rootData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  The object that is the data for the new tree's root.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    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@</a:t>
            </a: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param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leftTree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  The left subtree of the new tree.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    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@</a:t>
            </a: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param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rightTree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  The right subtree of the new tree. */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public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void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setTree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(T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rootData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&lt;T&gt;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leftTree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                               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&lt;T&gt;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rightTree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/>
              <a:sym typeface="Menlo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}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end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7003618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Building a Binary Tree</a:t>
            </a:r>
          </a:p>
        </p:txBody>
      </p:sp>
      <p:sp>
        <p:nvSpPr>
          <p:cNvPr id="147" name="BinaryTreeInterface&lt;String&gt; dTree = new BinaryTree&lt;&gt;();…"/>
          <p:cNvSpPr txBox="1"/>
          <p:nvPr/>
        </p:nvSpPr>
        <p:spPr>
          <a:xfrm>
            <a:off x="465335" y="809066"/>
            <a:ext cx="5484203" cy="5493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&lt;String&gt;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dTree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=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new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&lt;&gt;();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dTree.setTree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"D"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null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null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&lt;String&gt;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fTree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=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new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&lt;&gt;();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fTree.setTree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"F"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null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null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&lt;String&gt;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=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new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&lt;&gt;();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gTree.setTree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"G"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null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null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&lt;String&gt;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hTree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=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new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&lt;&gt;();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hTree.setTree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"H"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null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null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&lt;String&gt;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emptyTree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=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new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&lt;&gt;();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Form larger subtrees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&lt;String&gt;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eTree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=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new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&lt;&gt;();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eTree.setTree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"E"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fTree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gTree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Subtree rooted at E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&lt;String&gt;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=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new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&lt;&gt;();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bTree.setTree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"B"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dTree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eTree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Subtree rooted at B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&lt;String&gt;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cTree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=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new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&lt;&gt;();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cTree.setTree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"C"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emptyTree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hTree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Subtree rooted at C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BinaryTreeInterface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&lt;String&gt;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aTree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=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new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BinaryTree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&lt;&gt;();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aTree.setTree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"A"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bTree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, </a:t>
            </a:r>
            <a:r>
              <a:rPr kumimoji="0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cTree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 </a:t>
            </a: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Desired tree rooted at A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8400"/>
              </a:solidFill>
              <a:effectLst/>
              <a:uLnTx/>
              <a:uFillTx/>
              <a:latin typeface="Menlo"/>
              <a:sym typeface="Menlo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8400"/>
              </a:solidFill>
              <a:effectLst/>
              <a:uLnTx/>
              <a:uFillTx/>
              <a:latin typeface="Menlo"/>
              <a:sym typeface="Menlo"/>
            </a:endParaRPr>
          </a:p>
        </p:txBody>
      </p:sp>
      <p:pic>
        <p:nvPicPr>
          <p:cNvPr id="148" name="A diagram illustrates binary trees with 1 letter strings.&#10;&#10;Picture 2" descr="A diagram illustrates binary trees with 1 letter string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6669" y="659703"/>
            <a:ext cx="2303684" cy="185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FIGURE 24-14 A binary tree whose nodes contain one-letter strings"/>
          <p:cNvSpPr txBox="1"/>
          <p:nvPr/>
        </p:nvSpPr>
        <p:spPr>
          <a:xfrm>
            <a:off x="6710957" y="2723634"/>
            <a:ext cx="2242543" cy="131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Autofit/>
          </a:bodyPr>
          <a:lstStyle>
            <a:lvl1pPr defTabSz="402336">
              <a:defRPr sz="1936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marR="0" lvl="0" indent="0" algn="l" defTabSz="40233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 binary tree whose nodes contain one-letter strings</a:t>
            </a:r>
          </a:p>
        </p:txBody>
      </p:sp>
    </p:spTree>
    <p:extLst>
      <p:ext uri="{BB962C8B-B14F-4D97-AF65-F5344CB8AC3E}">
        <p14:creationId xmlns:p14="http://schemas.microsoft.com/office/powerpoint/2010/main" val="130625970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249435" y="136773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Building a Binary Tree</a:t>
            </a:r>
          </a:p>
        </p:txBody>
      </p:sp>
      <p:sp>
        <p:nvSpPr>
          <p:cNvPr id="153" name="// Display root, height, number of nodes…"/>
          <p:cNvSpPr txBox="1"/>
          <p:nvPr/>
        </p:nvSpPr>
        <p:spPr>
          <a:xfrm>
            <a:off x="355600" y="1122545"/>
            <a:ext cx="7772400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Display root, height, number of nodes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System.out.println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"Root of tree contains "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+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aTree.getRootData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());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System.out.println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"Height of tree is "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+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aTree.getHeight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());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System.out.println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"Tree has "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+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aTree.getNumberOfNodes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 +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 nodes"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Menlo"/>
                <a:sym typeface="Menlo"/>
              </a:rPr>
              <a:t>// Display nodes in preorder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System.out.println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"A preorder traversal visits nodes in this order:"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Iterator&lt;String&gt; preorder =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aTree.getPreorderIterator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Menlo"/>
                <a:sym typeface="Menlo"/>
              </a:rPr>
              <a:t>while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preorder.hasNext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  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System.out.print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preorder.next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 +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Menlo"/>
                <a:sym typeface="Menlo"/>
              </a:rPr>
              <a:t>" "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);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  <a:p>
            <a:pPr marL="0" marR="0" lvl="0" indent="0" algn="l" defTabSz="34480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System.out.println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sym typeface="Menlo"/>
              </a:rPr>
              <a:t>();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</p:txBody>
      </p:sp>
      <p:pic>
        <p:nvPicPr>
          <p:cNvPr id="154" name="A diagram illustrates binary trees with 1 letter strings.&#10;&#10;Picture 2" descr="A diagram illustrates binary trees with 1 letter string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692" y="4239448"/>
            <a:ext cx="2303684" cy="185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FIGURE 24-14 A binary tree whose nodes contain one-letter strings"/>
          <p:cNvSpPr txBox="1"/>
          <p:nvPr/>
        </p:nvSpPr>
        <p:spPr>
          <a:xfrm>
            <a:off x="3450728" y="4377628"/>
            <a:ext cx="2868614" cy="131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411479">
              <a:defRPr sz="1979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marR="0" lvl="0" indent="0" algn="l" defTabSz="41147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 binary tree whose nodes contain one-letter strings</a:t>
            </a:r>
          </a:p>
        </p:txBody>
      </p:sp>
    </p:spTree>
    <p:extLst>
      <p:ext uri="{BB962C8B-B14F-4D97-AF65-F5344CB8AC3E}">
        <p14:creationId xmlns:p14="http://schemas.microsoft.com/office/powerpoint/2010/main" val="23294167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 txBox="1">
            <a:spLocks noGrp="1"/>
          </p:cNvSpPr>
          <p:nvPr>
            <p:ph type="title"/>
          </p:nvPr>
        </p:nvSpPr>
        <p:spPr>
          <a:xfrm>
            <a:off x="249435" y="214269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Tree </a:t>
            </a:r>
            <a:r>
              <a:rPr lang="en-US" dirty="0"/>
              <a:t>| General Tree</a:t>
            </a:r>
            <a:endParaRPr dirty="0"/>
          </a:p>
        </p:txBody>
      </p:sp>
      <p:pic>
        <p:nvPicPr>
          <p:cNvPr id="67" name="Hierarchical chart of nodes.&#10;&#10;Picture 2" descr="Hierarchical chart of node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2786688"/>
            <a:ext cx="8534401" cy="3127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Hierarchical chart of organized computer file folders. &#10;&#10;Picture 2" descr="Hierarchical chart of organized computer file folders. 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5138" y="610448"/>
            <a:ext cx="3199814" cy="16227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val 1"/>
          <p:cNvSpPr/>
          <p:nvPr/>
        </p:nvSpPr>
        <p:spPr>
          <a:xfrm>
            <a:off x="3248809" y="2700169"/>
            <a:ext cx="774551" cy="46257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2474258" y="3083858"/>
            <a:ext cx="774551" cy="46257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0020" y="3471132"/>
            <a:ext cx="774551" cy="46257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5646" y="4229955"/>
            <a:ext cx="774551" cy="46257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2626658" y="5215665"/>
            <a:ext cx="774551" cy="46257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044450" y="2719348"/>
            <a:ext cx="774551" cy="46257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/>
          <p:cNvSpPr txBox="1">
            <a:spLocks noGrp="1"/>
          </p:cNvSpPr>
          <p:nvPr>
            <p:ph type="title"/>
          </p:nvPr>
        </p:nvSpPr>
        <p:spPr>
          <a:xfrm>
            <a:off x="258233" y="190005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Tree</a:t>
            </a:r>
            <a:r>
              <a:rPr lang="en-US" dirty="0"/>
              <a:t> ADT</a:t>
            </a:r>
            <a:r>
              <a:rPr dirty="0"/>
              <a:t> </a:t>
            </a:r>
          </a:p>
        </p:txBody>
      </p:sp>
      <p:sp>
        <p:nvSpPr>
          <p:cNvPr id="7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400049" y="1021278"/>
            <a:ext cx="8229601" cy="49237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</a:t>
            </a:r>
            <a:r>
              <a:rPr dirty="0"/>
              <a:t>oot at top</a:t>
            </a:r>
          </a:p>
          <a:p>
            <a:pPr lvl="1"/>
            <a:r>
              <a:rPr lang="en-US" sz="2000" dirty="0"/>
              <a:t>O</a:t>
            </a:r>
            <a:r>
              <a:rPr sz="2000" dirty="0"/>
              <a:t>nly node with no parent</a:t>
            </a:r>
          </a:p>
          <a:p>
            <a:r>
              <a:rPr dirty="0">
                <a:solidFill>
                  <a:schemeClr val="tx1"/>
                </a:solidFill>
              </a:rPr>
              <a:t>Any node and its descendants form a </a:t>
            </a:r>
            <a:r>
              <a:rPr b="1" dirty="0">
                <a:solidFill>
                  <a:schemeClr val="tx1"/>
                </a:solidFill>
              </a:rPr>
              <a:t>subtree</a:t>
            </a:r>
            <a:r>
              <a:rPr dirty="0">
                <a:solidFill>
                  <a:schemeClr val="tx1"/>
                </a:solidFill>
              </a:rPr>
              <a:t> of the original tree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Binary vs. general trees</a:t>
            </a:r>
            <a:endParaRPr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597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 diagram illustrates a binary tree. The binary tree has a root. Left and right sub trees of the root are, T sub left and T sub right.&#10;&#10;Picture 4" descr="A diagram illustrates a binary tree. The binary tree has a root. Left and right sub trees of the root are, T sub left and T sub right.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7707" y="1237975"/>
            <a:ext cx="4228586" cy="4655323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1"/>
          <p:cNvSpPr txBox="1">
            <a:spLocks noGrp="1"/>
          </p:cNvSpPr>
          <p:nvPr>
            <p:ph type="title"/>
          </p:nvPr>
        </p:nvSpPr>
        <p:spPr>
          <a:xfrm>
            <a:off x="249435" y="166254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</a:t>
            </a:r>
            <a:r>
              <a:rPr lang="en-US" dirty="0"/>
              <a:t>T</a:t>
            </a:r>
            <a:r>
              <a:rPr dirty="0"/>
              <a:t>ree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 noGrp="1"/>
          </p:cNvSpPr>
          <p:nvPr>
            <p:ph type="title"/>
          </p:nvPr>
        </p:nvSpPr>
        <p:spPr>
          <a:xfrm>
            <a:off x="249435" y="149907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Trees</a:t>
            </a:r>
          </a:p>
        </p:txBody>
      </p:sp>
      <p:sp>
        <p:nvSpPr>
          <p:cNvPr id="78" name="FIGURE 24-6 Three binary trees"/>
          <p:cNvSpPr txBox="1">
            <a:spLocks noGrp="1"/>
          </p:cNvSpPr>
          <p:nvPr>
            <p:ph type="body" sz="quarter" idx="1"/>
          </p:nvPr>
        </p:nvSpPr>
        <p:spPr>
          <a:xfrm>
            <a:off x="457200" y="5296396"/>
            <a:ext cx="8229600" cy="82512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defTabSz="612648">
              <a:defRPr sz="2948"/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dirty="0"/>
              <a:t>complete binary tree </a:t>
            </a:r>
            <a:r>
              <a:rPr lang="en-US" b="0" dirty="0"/>
              <a:t>is a binary tree in which every level, except possibly the last, is completely filled, and all nodes are as far left as possible</a:t>
            </a:r>
            <a:endParaRPr sz="2000" b="0" dirty="0"/>
          </a:p>
        </p:txBody>
      </p:sp>
      <p:pic>
        <p:nvPicPr>
          <p:cNvPr id="79" name="Diagram illustrates 3 different binary trees. A full tree" descr="Diagram illustrates 3 different binary trees. A full tre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794" y="1188976"/>
            <a:ext cx="2064628" cy="355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Diagram illustrates 3 different binary trees. A complete tree" descr="Diagram illustrates 3 different binary trees. A complete tre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9273" y="1188976"/>
            <a:ext cx="3114370" cy="3779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Diagram illustrates 3 different binary trees. A tree that is not full or complete." descr="Diagram illustrates 3 different binary trees. A tree that is not full or complete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4495" y="1188976"/>
            <a:ext cx="2476878" cy="376234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val 1"/>
          <p:cNvSpPr/>
          <p:nvPr/>
        </p:nvSpPr>
        <p:spPr>
          <a:xfrm>
            <a:off x="3138055" y="907473"/>
            <a:ext cx="2334490" cy="796636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2956</Words>
  <Application>Microsoft Office PowerPoint</Application>
  <PresentationFormat>On-screen Show (4:3)</PresentationFormat>
  <Paragraphs>650</Paragraphs>
  <Slides>58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ＭＳ Ｐゴシック</vt:lpstr>
      <vt:lpstr>Arial</vt:lpstr>
      <vt:lpstr>Courier New</vt:lpstr>
      <vt:lpstr>Helvetica</vt:lpstr>
      <vt:lpstr>Lucida Sans</vt:lpstr>
      <vt:lpstr>Menlo</vt:lpstr>
      <vt:lpstr>Times New Roman</vt:lpstr>
      <vt:lpstr>Verdana</vt:lpstr>
      <vt:lpstr>508 Lecture</vt:lpstr>
      <vt:lpstr>Default Design</vt:lpstr>
      <vt:lpstr>2_508 Lecture</vt:lpstr>
      <vt:lpstr>Monday, 3/7/212</vt:lpstr>
      <vt:lpstr>Module 14 - Trees</vt:lpstr>
      <vt:lpstr>Video Notes</vt:lpstr>
      <vt:lpstr>Hierarchical Organizations (1 of 2)</vt:lpstr>
      <vt:lpstr>Hierarchical Organizations (2 of 2)</vt:lpstr>
      <vt:lpstr>Tree | General Tree</vt:lpstr>
      <vt:lpstr>Tree ADT </vt:lpstr>
      <vt:lpstr>Binary Tree</vt:lpstr>
      <vt:lpstr>Binary Trees</vt:lpstr>
      <vt:lpstr>Balanced Binary Trees</vt:lpstr>
      <vt:lpstr>PowerPoint Presentation</vt:lpstr>
      <vt:lpstr>PowerPoint Presentation</vt:lpstr>
      <vt:lpstr>Binary Tree Height (1 of 2)</vt:lpstr>
      <vt:lpstr>Binary Tree Height (2 of 2)</vt:lpstr>
      <vt:lpstr>Tree Traversals</vt:lpstr>
      <vt:lpstr>Binary Tree Traversals </vt:lpstr>
      <vt:lpstr>Binary Tree (Pre-order Traversal)</vt:lpstr>
      <vt:lpstr>Pre-order Traversal</vt:lpstr>
      <vt:lpstr>In-order Traversal</vt:lpstr>
      <vt:lpstr>Post-order Traversal</vt:lpstr>
      <vt:lpstr>Level-order Traversal</vt:lpstr>
      <vt:lpstr>PowerPoint Presentation</vt:lpstr>
      <vt:lpstr>PowerPoint Presentation</vt:lpstr>
      <vt:lpstr>Heaps</vt:lpstr>
      <vt:lpstr>Heaps</vt:lpstr>
      <vt:lpstr>Binary Search Tree (BST)</vt:lpstr>
      <vt:lpstr>Binary Search Trees</vt:lpstr>
      <vt:lpstr>Adding to a Binary Search Tree</vt:lpstr>
      <vt:lpstr>Adding to a Binary Search Tree</vt:lpstr>
      <vt:lpstr>Duplicate Entries</vt:lpstr>
      <vt:lpstr>Efficiency of Operations</vt:lpstr>
      <vt:lpstr>Example</vt:lpstr>
      <vt:lpstr>Binary Search Tree</vt:lpstr>
      <vt:lpstr>Efficiency of Operations</vt:lpstr>
      <vt:lpstr>Removals From a Binary Search Tree (1 of 3)</vt:lpstr>
      <vt:lpstr>Removals From a Binary Search Tree (1 of 2)</vt:lpstr>
      <vt:lpstr>Removals From a Binary Search Tree (2 of 3)</vt:lpstr>
      <vt:lpstr>PowerPoint Presentation</vt:lpstr>
      <vt:lpstr>PowerPoint Presentation</vt:lpstr>
      <vt:lpstr>Application | Expression Trees</vt:lpstr>
      <vt:lpstr>Decision Tree | Expert System</vt:lpstr>
      <vt:lpstr>Array-Based Binary Trees</vt:lpstr>
      <vt:lpstr>PowerPoint Presentation</vt:lpstr>
      <vt:lpstr>2i + 1, 2i + 2 Rule </vt:lpstr>
      <vt:lpstr>PowerPoint Presentation</vt:lpstr>
      <vt:lpstr>PowerPoint Presentation</vt:lpstr>
      <vt:lpstr>Binary Trees Stored in Arrays</vt:lpstr>
      <vt:lpstr>General Tree | Traversals</vt:lpstr>
      <vt:lpstr>General Tree | Traversals</vt:lpstr>
      <vt:lpstr>Representing General Trees</vt:lpstr>
      <vt:lpstr>More on General Trees</vt:lpstr>
      <vt:lpstr>Parse Tree for an Equation</vt:lpstr>
      <vt:lpstr>Parse Tree for a Game</vt:lpstr>
      <vt:lpstr>Interfaces for All Trees</vt:lpstr>
      <vt:lpstr>Traversals</vt:lpstr>
      <vt:lpstr>Interface for Binary Trees</vt:lpstr>
      <vt:lpstr>Building a Binary Tree</vt:lpstr>
      <vt:lpstr>Building a Binary Tree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Gary Thai</cp:lastModifiedBy>
  <cp:revision>460</cp:revision>
  <dcterms:modified xsi:type="dcterms:W3CDTF">2022-03-07T13:51:08Z</dcterms:modified>
</cp:coreProperties>
</file>